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</p:sldMasterIdLst>
  <p:notesMasterIdLst>
    <p:notesMasterId r:id="rId31"/>
  </p:notesMasterIdLst>
  <p:handoutMasterIdLst>
    <p:handoutMasterId r:id="rId32"/>
  </p:handoutMasterIdLst>
  <p:sldIdLst>
    <p:sldId id="680" r:id="rId5"/>
    <p:sldId id="703" r:id="rId6"/>
    <p:sldId id="712" r:id="rId7"/>
    <p:sldId id="711" r:id="rId8"/>
    <p:sldId id="643" r:id="rId9"/>
    <p:sldId id="713" r:id="rId10"/>
    <p:sldId id="697" r:id="rId11"/>
    <p:sldId id="682" r:id="rId12"/>
    <p:sldId id="683" r:id="rId13"/>
    <p:sldId id="704" r:id="rId14"/>
    <p:sldId id="699" r:id="rId15"/>
    <p:sldId id="710" r:id="rId16"/>
    <p:sldId id="689" r:id="rId17"/>
    <p:sldId id="686" r:id="rId18"/>
    <p:sldId id="709" r:id="rId19"/>
    <p:sldId id="676" r:id="rId20"/>
    <p:sldId id="707" r:id="rId21"/>
    <p:sldId id="672" r:id="rId22"/>
    <p:sldId id="706" r:id="rId23"/>
    <p:sldId id="551" r:id="rId24"/>
    <p:sldId id="684" r:id="rId25"/>
    <p:sldId id="685" r:id="rId26"/>
    <p:sldId id="679" r:id="rId27"/>
    <p:sldId id="698" r:id="rId28"/>
    <p:sldId id="705" r:id="rId29"/>
    <p:sldId id="708" r:id="rId30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0000FF"/>
    <a:srgbClr val="FF9900"/>
    <a:srgbClr val="FFFF99"/>
    <a:srgbClr val="3B81E0"/>
    <a:srgbClr val="FF4370"/>
    <a:srgbClr val="996633"/>
    <a:srgbClr val="009900"/>
    <a:srgbClr val="CC6600"/>
    <a:srgbClr val="F9D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38" autoAdjust="0"/>
    <p:restoredTop sz="94333" autoAdjust="0"/>
  </p:normalViewPr>
  <p:slideViewPr>
    <p:cSldViewPr snapToGrid="0">
      <p:cViewPr varScale="1">
        <p:scale>
          <a:sx n="85" d="100"/>
          <a:sy n="85" d="100"/>
        </p:scale>
        <p:origin x="1218" y="78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2020/11/5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2020/11/5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44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51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489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829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508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jpg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12" Type="http://schemas.openxmlformats.org/officeDocument/2006/relationships/image" Target="../media/image6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5.png"/><Relationship Id="rId11" Type="http://schemas.openxmlformats.org/officeDocument/2006/relationships/image" Target="../media/image53.png"/><Relationship Id="rId5" Type="http://schemas.microsoft.com/office/2007/relationships/hdphoto" Target="../media/hdphoto3.wdp"/><Relationship Id="rId10" Type="http://schemas.openxmlformats.org/officeDocument/2006/relationships/image" Target="../media/image56.png"/><Relationship Id="rId4" Type="http://schemas.openxmlformats.org/officeDocument/2006/relationships/image" Target="../media/image62.png"/><Relationship Id="rId9" Type="http://schemas.openxmlformats.org/officeDocument/2006/relationships/image" Target="../media/image6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globaldenso.sharepoint.com/sites/jp000423/syoene/FaaS/Shinsei/SitePages/&#12507;&#12540;&#12512;.aspx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92.png"/><Relationship Id="rId3" Type="http://schemas.openxmlformats.org/officeDocument/2006/relationships/image" Target="../media/image86.png"/><Relationship Id="rId7" Type="http://schemas.microsoft.com/office/2007/relationships/hdphoto" Target="../media/hdphoto4.wdp"/><Relationship Id="rId12" Type="http://schemas.microsoft.com/office/2007/relationships/hdphoto" Target="../media/hdphoto5.wdp"/><Relationship Id="rId17" Type="http://schemas.openxmlformats.org/officeDocument/2006/relationships/image" Target="../media/image95.png"/><Relationship Id="rId2" Type="http://schemas.openxmlformats.org/officeDocument/2006/relationships/image" Target="../media/image85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9.png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microsoft.com/office/2007/relationships/hdphoto" Target="../media/hdphoto6.wdp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microsoft.com/office/2007/relationships/hdphoto" Target="../media/hdphoto3.wdp"/><Relationship Id="rId1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png"/><Relationship Id="rId18" Type="http://schemas.openxmlformats.org/officeDocument/2006/relationships/image" Target="../media/image97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0.jpg"/><Relationship Id="rId12" Type="http://schemas.openxmlformats.org/officeDocument/2006/relationships/image" Target="../media/image100.png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0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9.jpeg"/><Relationship Id="rId11" Type="http://schemas.openxmlformats.org/officeDocument/2006/relationships/image" Target="../media/image99.png"/><Relationship Id="rId5" Type="http://schemas.openxmlformats.org/officeDocument/2006/relationships/image" Target="../media/image56.png"/><Relationship Id="rId15" Type="http://schemas.openxmlformats.org/officeDocument/2006/relationships/image" Target="../media/image103.jpeg"/><Relationship Id="rId10" Type="http://schemas.openxmlformats.org/officeDocument/2006/relationships/image" Target="../media/image61.emf"/><Relationship Id="rId19" Type="http://schemas.openxmlformats.org/officeDocument/2006/relationships/image" Target="../media/image105.emf"/><Relationship Id="rId4" Type="http://schemas.openxmlformats.org/officeDocument/2006/relationships/image" Target="../media/image57.png"/><Relationship Id="rId9" Type="http://schemas.openxmlformats.org/officeDocument/2006/relationships/image" Target="../media/image60.emf"/><Relationship Id="rId14" Type="http://schemas.openxmlformats.org/officeDocument/2006/relationships/image" Target="../media/image102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13" Type="http://schemas.openxmlformats.org/officeDocument/2006/relationships/image" Target="../media/image107.png"/><Relationship Id="rId3" Type="http://schemas.openxmlformats.org/officeDocument/2006/relationships/image" Target="../media/image57.png"/><Relationship Id="rId7" Type="http://schemas.openxmlformats.org/officeDocument/2006/relationships/image" Target="../media/image60.emf"/><Relationship Id="rId12" Type="http://schemas.openxmlformats.org/officeDocument/2006/relationships/image" Target="../media/image10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jpg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5" Type="http://schemas.openxmlformats.org/officeDocument/2006/relationships/image" Target="../media/image109.emf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2.png"/><Relationship Id="rId1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hdphoto" Target="../media/hdphoto1.wdp"/><Relationship Id="rId18" Type="http://schemas.openxmlformats.org/officeDocument/2006/relationships/image" Target="../media/image43.jpe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24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openxmlformats.org/officeDocument/2006/relationships/image" Target="../media/image40.jpeg"/><Relationship Id="rId23" Type="http://schemas.openxmlformats.org/officeDocument/2006/relationships/image" Target="../media/image48.png"/><Relationship Id="rId10" Type="http://schemas.openxmlformats.org/officeDocument/2006/relationships/image" Target="../media/image36.jpe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9.png"/><Relationship Id="rId22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806%20&#12487;&#12510;&#12531;&#12489;&#22865;&#32004;&#12539;EMS&#12524;&#12509;&#12540;&#12488;&#25171;&#21512;&#12379;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file:///\\sd097cfs080\DNFS\FS\32.&#30465;&#12456;&#12493;IT&#12477;&#12522;&#12517;&#12540;&#12471;&#12519;&#12531;&#37096;\07.&#30465;&#12456;&#12493;\01.&#31070;&#26143;&#24037;&#26989;\00.&#20250;&#35696;&#35696;&#20107;&#37682;\20200929\20200901%20&#31070;&#26143;&#24037;&#26989;&#12849;%20&#30465;&#12456;&#12493;&#35211;&#12388;&#12369;&#38538;%20&#27963;&#21205;&#25171;&#21512;&#12379;&#35696;&#20107;&#37682;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>
          <a:xfrm>
            <a:off x="0" y="2250000"/>
            <a:ext cx="9144000" cy="1260000"/>
          </a:xfrm>
        </p:spPr>
        <p:txBody>
          <a:bodyPr lIns="288000" rIns="0"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 smtClean="0"/>
              <a:t>11</a:t>
            </a:r>
            <a:r>
              <a:rPr lang="ja-JP" altLang="en-US" dirty="0" smtClean="0"/>
              <a:t>月</a:t>
            </a:r>
            <a:r>
              <a:rPr lang="en-US" altLang="ja-JP" dirty="0" smtClean="0"/>
              <a:t>13</a:t>
            </a:r>
            <a:r>
              <a:rPr lang="ja-JP" altLang="en-US" dirty="0" smtClean="0"/>
              <a:t>日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　</a:t>
            </a:r>
            <a:r>
              <a:rPr kumimoji="1" lang="ja-JP" altLang="en-US" dirty="0" smtClean="0"/>
              <a:t>省エネ・保全 </a:t>
            </a:r>
            <a:r>
              <a:rPr lang="en-US" altLang="ja-JP" dirty="0" smtClean="0"/>
              <a:t>QCD</a:t>
            </a:r>
            <a:r>
              <a:rPr lang="ja-JP" altLang="en-US" dirty="0" smtClean="0"/>
              <a:t>を向上</a:t>
            </a:r>
            <a:r>
              <a:rPr kumimoji="1" lang="ja-JP" altLang="en-US" dirty="0" smtClean="0"/>
              <a:t>する情報基盤の構築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5394323"/>
            <a:ext cx="6400800" cy="457837"/>
          </a:xfrm>
        </p:spPr>
        <p:txBody>
          <a:bodyPr/>
          <a:lstStyle/>
          <a:p>
            <a:r>
              <a:rPr kumimoji="1" lang="ja-JP" altLang="en-US" sz="1800" dirty="0">
                <a:latin typeface="+mn-ea"/>
              </a:rPr>
              <a:t>㈱デンソーファシリティーズ　省エネ</a:t>
            </a:r>
            <a:r>
              <a:rPr kumimoji="1" lang="en-US" altLang="ja-JP" sz="1800" dirty="0">
                <a:latin typeface="+mn-ea"/>
              </a:rPr>
              <a:t>IT</a:t>
            </a:r>
            <a:r>
              <a:rPr kumimoji="1" lang="ja-JP" altLang="en-US" sz="1800" dirty="0">
                <a:latin typeface="+mn-ea"/>
              </a:rPr>
              <a:t>ソリューション部</a:t>
            </a:r>
            <a:r>
              <a:rPr lang="en-US" altLang="ja-JP" sz="1800" dirty="0">
                <a:latin typeface="+mn-ea"/>
              </a:rPr>
              <a:t>   </a:t>
            </a:r>
            <a:r>
              <a:rPr lang="ja-JP" altLang="en-US" sz="1800" dirty="0">
                <a:latin typeface="+mn-ea"/>
              </a:rPr>
              <a:t>野々村</a:t>
            </a:r>
            <a:endParaRPr kumimoji="1" lang="ja-JP" altLang="en-US" sz="1800" dirty="0">
              <a:latin typeface="+mn-ea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587828" y="3627566"/>
            <a:ext cx="6400800" cy="1188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0"/>
              </a:spcAft>
            </a:pPr>
            <a:r>
              <a:rPr kumimoji="1" lang="ja-JP" altLang="en-US" sz="2400" dirty="0" smtClean="0">
                <a:latin typeface="+mn-lt"/>
              </a:rPr>
              <a:t>①活動</a:t>
            </a:r>
            <a:r>
              <a:rPr kumimoji="1" lang="ja-JP" altLang="en-US" sz="2400" dirty="0">
                <a:latin typeface="+mn-lt"/>
              </a:rPr>
              <a:t>の御報告</a:t>
            </a:r>
            <a:endParaRPr kumimoji="1" lang="en-US" altLang="ja-JP" sz="2400" dirty="0">
              <a:latin typeface="+mn-lt"/>
            </a:endParaRPr>
          </a:p>
          <a:p>
            <a:pPr>
              <a:spcBef>
                <a:spcPts val="1200"/>
              </a:spcBef>
              <a:spcAft>
                <a:spcPts val="0"/>
              </a:spcAft>
            </a:pPr>
            <a:r>
              <a:rPr lang="ja-JP" altLang="en-US" sz="2400" dirty="0">
                <a:latin typeface="+mn-lt"/>
              </a:rPr>
              <a:t>②情報基盤構築に向けた お願い事項</a:t>
            </a:r>
            <a:endParaRPr kumimoji="1" lang="ja-JP" alt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②情報基盤構築に向けた お願い事項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3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正方形/長方形 74"/>
          <p:cNvSpPr/>
          <p:nvPr/>
        </p:nvSpPr>
        <p:spPr>
          <a:xfrm>
            <a:off x="311736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1) 2020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年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STEP1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281" y="3139239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801690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02819" y="5772133"/>
            <a:ext cx="4113864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のみ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EMS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情報の共有化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151757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68359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83459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935467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73300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5899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94107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/>
          <p:nvPr/>
        </p:nvCxnSpPr>
        <p:spPr>
          <a:xfrm flipV="1">
            <a:off x="2557709" y="3967249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94251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228392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82583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54764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716411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900531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09329" y="265888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6778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64688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42228" y="19246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08065" y="2816217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68019" y="3576131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59815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078457" y="2288694"/>
            <a:ext cx="272620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204558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652118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98255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844704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900" dirty="0">
                <a:solidFill>
                  <a:srgbClr val="000000"/>
                </a:solidFill>
                <a:latin typeface="Meiryo UI"/>
                <a:ea typeface="Meiryo UI"/>
              </a:rPr>
              <a:t>2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746572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9147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60268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410439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795241" y="215728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801248" y="3760549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23402" y="2207991"/>
            <a:ext cx="315720" cy="151146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ja-JP" altLang="en-US" sz="1400" b="1" i="0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400" b="1" i="0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902965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7330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923146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627954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97288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139074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95401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94107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6237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412413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400210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40620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54334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512761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453813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19287" y="820124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4675397" y="1012782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4711560" y="671127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lang="ja-JP" altLang="en-US" sz="1800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en-US" altLang="ja-JP" sz="18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2021</a:t>
            </a:r>
            <a:r>
              <a:rPr lang="ja-JP" altLang="en-US" sz="18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 </a:t>
            </a:r>
            <a:r>
              <a:rPr lang="en-US" altLang="ja-JP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STEP2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2" name="タイトル 1"/>
          <p:cNvSpPr txBox="1">
            <a:spLocks/>
          </p:cNvSpPr>
          <p:nvPr/>
        </p:nvSpPr>
        <p:spPr>
          <a:xfrm>
            <a:off x="4737010" y="5772133"/>
            <a:ext cx="4170981" cy="3655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施設ﾎﾟｰﾀﾙで情報連携 ⇒ 効率的な施設運営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27560" y="4330070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78" y="5012393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5680713" y="4989694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0849" y="1372479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484520" y="1080878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6190487" y="4148044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6902961" y="2180166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8003" y="2405524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94458" y="2429610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3301413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5579513" y="4380139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b="1" kern="0" dirty="0" smtClean="0">
                  <a:solidFill>
                    <a:sysClr val="windowText" lastClr="000000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省ｴﾈ・設備</a:t>
              </a: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12" name="直線矢印コネクタ 211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039429" y="1816095"/>
            <a:ext cx="0" cy="1384362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1936729" y="20421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情報の共有</a:t>
            </a:r>
            <a:endParaRPr kumimoji="1" lang="ja-JP" altLang="en-US" sz="1400" b="1" i="0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984611" y="540258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680713" y="540518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5215" y="3350122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6377486" y="346642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5680713" y="2816246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188985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6624897" y="4148044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7753496" y="4148044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203802" y="2550194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296159" y="3297847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416" y="1601934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073" y="1601934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6901126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5975024" y="2179022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5975985" y="1960098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8624" y="1151257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292" y="1338866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7388761" y="1937806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7245600" y="186680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6417150" y="1870422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7679850" y="1705734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7676330" y="3842769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288172" y="2207992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7175494" y="2626804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情報の連携</a:t>
            </a:r>
            <a:endParaRPr lang="en-US" altLang="ja-JP" sz="1400" b="1" kern="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556396" y="1691346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設備台帳・計画</a:t>
            </a:r>
            <a:r>
              <a:rPr lang="en-US" altLang="ja-JP" sz="1000" b="1" kern="0" dirty="0" smtClean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84" y="4247157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2637" y="3842769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8550778" y="2160628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8453965" y="2351202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5750137" y="2187799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5754372" y="2369212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5693817" y="3898481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5693817" y="3898481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294264" y="4424496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u="sng" kern="0" noProof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整備・</a:t>
            </a:r>
            <a:r>
              <a:rPr lang="ja-JP" altLang="en-US" sz="1200" b="1" u="sng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5584033" y="4500212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4723692" y="2251034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5266588" y="2539397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5170415" y="2844372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r>
              <a:rPr lang="ja-JP" altLang="en-US" sz="1300" b="1" kern="0" dirty="0" smtClean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業務の連携</a:t>
            </a:r>
            <a:endParaRPr kumimoji="1" lang="ja-JP" altLang="en-US" sz="1300" b="1" i="0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77" y="2169849"/>
            <a:ext cx="324778" cy="568361"/>
          </a:xfrm>
          <a:prstGeom prst="rect">
            <a:avLst/>
          </a:prstGeom>
        </p:spPr>
      </p:pic>
      <p:cxnSp>
        <p:nvCxnSpPr>
          <p:cNvPr id="266" name="直線矢印コネクタ 265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95241" y="2153012"/>
            <a:ext cx="0" cy="1615347"/>
          </a:xfrm>
          <a:prstGeom prst="straightConnector1">
            <a:avLst/>
          </a:prstGeom>
          <a:ln>
            <a:solidFill>
              <a:srgbClr val="DC003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タイトル 1"/>
          <p:cNvSpPr txBox="1">
            <a:spLocks/>
          </p:cNvSpPr>
          <p:nvPr/>
        </p:nvSpPr>
        <p:spPr>
          <a:xfrm>
            <a:off x="7682290" y="6080232"/>
            <a:ext cx="1095994" cy="14193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省エネ・保全分野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31" name="正方形/長方形 13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２、神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5" name="正方形/長方形 84"/>
          <p:cNvSpPr/>
          <p:nvPr/>
        </p:nvSpPr>
        <p:spPr>
          <a:xfrm>
            <a:off x="168711" y="997109"/>
            <a:ext cx="8720230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06" name="タイトル 1"/>
          <p:cNvSpPr txBox="1">
            <a:spLocks/>
          </p:cNvSpPr>
          <p:nvPr/>
        </p:nvSpPr>
        <p:spPr>
          <a:xfrm>
            <a:off x="204874" y="655454"/>
            <a:ext cx="7023240" cy="299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ja-JP" altLang="en-US" sz="18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手続き・対応　　　</a:t>
            </a:r>
            <a:r>
              <a:rPr lang="en-US" altLang="ja-JP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申請・施設ポータルサイト　利用コスト不要</a:t>
            </a:r>
            <a:endParaRPr lang="en-US" altLang="ja-JP" sz="1800" kern="0" noProof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74" y="4529549"/>
            <a:ext cx="2162972" cy="1342858"/>
          </a:xfrm>
          <a:prstGeom prst="rect">
            <a:avLst/>
          </a:prstGeom>
        </p:spPr>
      </p:pic>
      <p:pic>
        <p:nvPicPr>
          <p:cNvPr id="196" name="図 19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2" y="5211872"/>
            <a:ext cx="583415" cy="437561"/>
          </a:xfrm>
          <a:prstGeom prst="rect">
            <a:avLst/>
          </a:prstGeom>
        </p:spPr>
      </p:pic>
      <p:pic>
        <p:nvPicPr>
          <p:cNvPr id="8196" name="Picture 4" descr="https://www.astomos-retailing.com/corporation/images/equipment_img04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36" r="77475"/>
          <a:stretch/>
        </p:blipFill>
        <p:spPr bwMode="auto">
          <a:xfrm>
            <a:off x="1174027" y="5189173"/>
            <a:ext cx="564211" cy="49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4163" y="1571958"/>
            <a:ext cx="324778" cy="568361"/>
          </a:xfrm>
          <a:prstGeom prst="rect">
            <a:avLst/>
          </a:prstGeom>
        </p:spPr>
      </p:pic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1977834" y="1280357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cxnSp>
        <p:nvCxnSpPr>
          <p:cNvPr id="204" name="直線コネクタ 203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683801" y="4347523"/>
            <a:ext cx="156608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コネクタ 204">
            <a:extLst>
              <a:ext uri="{FF2B5EF4-FFF2-40B4-BE49-F238E27FC236}">
                <a16:creationId xmlns:a16="http://schemas.microsoft.com/office/drawing/2014/main" id="{CB6F9747-7A0A-416A-9AE7-D99B1094ADD8}"/>
              </a:ext>
            </a:extLst>
          </p:cNvPr>
          <p:cNvCxnSpPr>
            <a:cxnSpLocks/>
          </p:cNvCxnSpPr>
          <p:nvPr/>
        </p:nvCxnSpPr>
        <p:spPr>
          <a:xfrm>
            <a:off x="2396275" y="2379645"/>
            <a:ext cx="0" cy="196787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図 206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317" y="2605003"/>
            <a:ext cx="231321" cy="373098"/>
          </a:xfrm>
          <a:prstGeom prst="rect">
            <a:avLst/>
          </a:prstGeom>
        </p:spPr>
      </p:pic>
      <p:sp>
        <p:nvSpPr>
          <p:cNvPr id="208" name="正方形/長方形 20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87772" y="2629089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09" name="直線コネクタ 208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500892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/>
          <p:cNvGrpSpPr/>
          <p:nvPr/>
        </p:nvGrpSpPr>
        <p:grpSpPr>
          <a:xfrm>
            <a:off x="1072827" y="4579618"/>
            <a:ext cx="1590704" cy="429882"/>
            <a:chOff x="5410276" y="4406798"/>
            <a:chExt cx="1590704" cy="429882"/>
          </a:xfrm>
        </p:grpSpPr>
        <p:pic>
          <p:nvPicPr>
            <p:cNvPr id="200" name="図 199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4386" y="4406798"/>
              <a:ext cx="354115" cy="343492"/>
            </a:xfrm>
            <a:prstGeom prst="rect">
              <a:avLst/>
            </a:prstGeom>
          </p:spPr>
        </p:pic>
        <p:pic>
          <p:nvPicPr>
            <p:cNvPr id="201" name="図 200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4193" y="4406798"/>
              <a:ext cx="354115" cy="343492"/>
            </a:xfrm>
            <a:prstGeom prst="rect">
              <a:avLst/>
            </a:prstGeom>
          </p:spPr>
        </p:pic>
        <p:sp>
          <p:nvSpPr>
            <p:cNvPr id="210" name="正方形/長方形 209">
              <a:extLst>
                <a:ext uri="{FF2B5EF4-FFF2-40B4-BE49-F238E27FC236}">
                  <a16:creationId xmlns:a16="http://schemas.microsoft.com/office/drawing/2014/main" id="{3F3ACAF5-7870-4B6A-90A6-2F5FDBF9A8CD}"/>
                </a:ext>
              </a:extLst>
            </p:cNvPr>
            <p:cNvSpPr/>
            <p:nvPr/>
          </p:nvSpPr>
          <p:spPr>
            <a:xfrm>
              <a:off x="5410276" y="4643505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AB6DE718-7578-49F1-8502-40B718037488}"/>
                </a:ext>
              </a:extLst>
            </p:cNvPr>
            <p:cNvSpPr/>
            <p:nvPr/>
          </p:nvSpPr>
          <p:spPr>
            <a:xfrm>
              <a:off x="6260953" y="4664248"/>
              <a:ext cx="740027" cy="17243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省ｴﾈ・設備担当</a:t>
              </a:r>
              <a:endPara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14" name="テキスト ボックス 21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77925" y="560206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215" name="テキスト ボックス 2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174027" y="5604666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空調機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6" name="図 21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529" y="3549601"/>
            <a:ext cx="324757" cy="523802"/>
          </a:xfrm>
          <a:prstGeom prst="rect">
            <a:avLst/>
          </a:prstGeom>
        </p:spPr>
      </p:pic>
      <p:sp>
        <p:nvSpPr>
          <p:cNvPr id="217" name="正方形/長方形 216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1870800" y="3665904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8" name="直線コネクタ 217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174027" y="3015725"/>
            <a:ext cx="25467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コネクタ 21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682299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コネクタ 21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2118211" y="4347523"/>
            <a:ext cx="0" cy="24086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線コネクタ 221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3246810" y="4347523"/>
            <a:ext cx="0" cy="28273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697116" y="274967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789473" y="3497326"/>
            <a:ext cx="1111952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星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工業㈱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28" name="図 227">
            <a:extLst>
              <a:ext uri="{FF2B5EF4-FFF2-40B4-BE49-F238E27FC236}">
                <a16:creationId xmlns:a16="http://schemas.microsoft.com/office/drawing/2014/main" id="{8DB088DD-97B1-4ED1-8A2D-F759FC6D39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5730" y="1801413"/>
            <a:ext cx="354115" cy="343492"/>
          </a:xfrm>
          <a:prstGeom prst="rect">
            <a:avLst/>
          </a:prstGeom>
        </p:spPr>
      </p:pic>
      <p:pic>
        <p:nvPicPr>
          <p:cNvPr id="229" name="図 228">
            <a:extLst>
              <a:ext uri="{FF2B5EF4-FFF2-40B4-BE49-F238E27FC236}">
                <a16:creationId xmlns:a16="http://schemas.microsoft.com/office/drawing/2014/main" id="{515F06FE-1414-4108-B4C6-0DC2AB5BFC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8387" y="1801413"/>
            <a:ext cx="354115" cy="343492"/>
          </a:xfrm>
          <a:prstGeom prst="rect">
            <a:avLst/>
          </a:prstGeom>
        </p:spPr>
      </p:pic>
      <p:cxnSp>
        <p:nvCxnSpPr>
          <p:cNvPr id="230" name="直線コネクタ 229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394440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線コネクタ 231">
            <a:extLst>
              <a:ext uri="{FF2B5EF4-FFF2-40B4-BE49-F238E27FC236}">
                <a16:creationId xmlns:a16="http://schemas.microsoft.com/office/drawing/2014/main" id="{99803AB2-63E7-4639-B4C0-AB64054D00F4}"/>
              </a:ext>
            </a:extLst>
          </p:cNvPr>
          <p:cNvCxnSpPr>
            <a:cxnSpLocks/>
          </p:cNvCxnSpPr>
          <p:nvPr/>
        </p:nvCxnSpPr>
        <p:spPr>
          <a:xfrm>
            <a:off x="1468338" y="2378501"/>
            <a:ext cx="1419374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直線コネクタ 235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>
            <a:off x="1469299" y="2159577"/>
            <a:ext cx="0" cy="21530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図 2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38" y="1350736"/>
            <a:ext cx="1016905" cy="1016905"/>
          </a:xfrm>
          <a:prstGeom prst="rect">
            <a:avLst/>
          </a:prstGeom>
        </p:spPr>
      </p:pic>
      <p:pic>
        <p:nvPicPr>
          <p:cNvPr id="226" name="Picture 2" descr="Microsoft SharePoin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06" y="1538345"/>
            <a:ext cx="381007" cy="37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9" name="直線コネクタ 238">
            <a:extLst>
              <a:ext uri="{FF2B5EF4-FFF2-40B4-BE49-F238E27FC236}">
                <a16:creationId xmlns:a16="http://schemas.microsoft.com/office/drawing/2014/main" id="{93787452-8EFE-40EF-8C9D-460E9A765BF0}"/>
              </a:ext>
            </a:extLst>
          </p:cNvPr>
          <p:cNvCxnSpPr/>
          <p:nvPr/>
        </p:nvCxnSpPr>
        <p:spPr>
          <a:xfrm flipH="1">
            <a:off x="2882075" y="2137285"/>
            <a:ext cx="0" cy="23759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738914" y="2066286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910464" y="2069901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省ｴﾈ・設備 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6" name="正方形/長方形 245"/>
          <p:cNvSpPr/>
          <p:nvPr/>
        </p:nvSpPr>
        <p:spPr>
          <a:xfrm>
            <a:off x="3173164" y="1905213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</a:t>
            </a: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3169644" y="4042248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省ｴﾈ活動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2781486" y="2407471"/>
            <a:ext cx="0" cy="1903184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2668808" y="2826283"/>
            <a:ext cx="226247" cy="910943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情報の連携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49710" y="1890825"/>
            <a:ext cx="1460616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施設ポータル　　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サイト</a:t>
            </a:r>
            <a:endParaRPr kumimoji="1" lang="en-US" altLang="ja-JP" sz="11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設備台帳・計画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…)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53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98" y="4446636"/>
            <a:ext cx="324778" cy="568361"/>
          </a:xfrm>
          <a:prstGeom prst="rect">
            <a:avLst/>
          </a:prstGeom>
        </p:spPr>
      </p:pic>
      <p:pic>
        <p:nvPicPr>
          <p:cNvPr id="25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5951" y="4042248"/>
            <a:ext cx="324778" cy="568361"/>
          </a:xfrm>
          <a:prstGeom prst="rect">
            <a:avLst/>
          </a:prstGeom>
        </p:spPr>
      </p:pic>
      <p:cxnSp>
        <p:nvCxnSpPr>
          <p:cNvPr id="255" name="直線矢印コネクタ 254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4044092" y="2360107"/>
            <a:ext cx="0" cy="1702266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3947279" y="2550681"/>
            <a:ext cx="223513" cy="13056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57" name="直線矢印コネクタ 256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 flipV="1">
            <a:off x="1243451" y="2387278"/>
            <a:ext cx="0" cy="18141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 flipV="1">
            <a:off x="1247686" y="2568691"/>
            <a:ext cx="1535286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線矢印コネクタ 25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H="1">
            <a:off x="1187131" y="4097960"/>
            <a:ext cx="1594355" cy="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直線矢印コネクタ 259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1187131" y="4097960"/>
            <a:ext cx="0" cy="26389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正方形/長方形 260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-212422" y="4623975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整備・</a:t>
            </a: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右中かっこ 53"/>
          <p:cNvSpPr/>
          <p:nvPr/>
        </p:nvSpPr>
        <p:spPr>
          <a:xfrm rot="16200000">
            <a:off x="1077347" y="4699691"/>
            <a:ext cx="120789" cy="738006"/>
          </a:xfrm>
          <a:prstGeom prst="rightBrac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217006" y="2450513"/>
            <a:ext cx="1275993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63" name="直線矢印コネクタ 262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 flipV="1">
            <a:off x="759902" y="2738876"/>
            <a:ext cx="0" cy="1885099"/>
          </a:xfrm>
          <a:prstGeom prst="straightConnector1">
            <a:avLst/>
          </a:prstGeom>
          <a:ln>
            <a:solidFill>
              <a:srgbClr val="DC00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663729" y="3043851"/>
            <a:ext cx="200615" cy="1219598"/>
          </a:xfrm>
          <a:prstGeom prst="rect">
            <a:avLst/>
          </a:prstGeom>
          <a:solidFill>
            <a:schemeClr val="bg1"/>
          </a:solidFill>
        </p:spPr>
        <p:txBody>
          <a:bodyPr vert="eaVert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ja-JP" altLang="en-US" sz="13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  <a:endParaRPr kumimoji="1" lang="ja-JP" altLang="en-US" sz="13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65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91" y="2369328"/>
            <a:ext cx="324778" cy="56836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32294" y="2404403"/>
            <a:ext cx="3590848" cy="18195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角丸四角形 7"/>
          <p:cNvSpPr/>
          <p:nvPr/>
        </p:nvSpPr>
        <p:spPr>
          <a:xfrm>
            <a:off x="1972208" y="2503809"/>
            <a:ext cx="648318" cy="1741769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818889" y="2200970"/>
            <a:ext cx="108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STEP1</a:t>
            </a:r>
            <a:endParaRPr kumimoji="1" lang="ja-JP" altLang="en-US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3" name="角丸四角形 132"/>
          <p:cNvSpPr/>
          <p:nvPr/>
        </p:nvSpPr>
        <p:spPr>
          <a:xfrm>
            <a:off x="940231" y="1488401"/>
            <a:ext cx="1006706" cy="84619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940271" y="1168711"/>
            <a:ext cx="1080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STEP2</a:t>
            </a:r>
            <a:endParaRPr kumimoji="1" lang="ja-JP" altLang="en-US" sz="1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4679576" y="1337988"/>
            <a:ext cx="0" cy="453441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4846808" y="1063064"/>
            <a:ext cx="2526976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【STEP1】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申請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6169452" y="1048676"/>
            <a:ext cx="30690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【STEP2】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・</a:t>
            </a: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lang="en-US" altLang="ja-JP" sz="1400" b="1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</a:t>
            </a:r>
            <a:r>
              <a:rPr kumimoji="1" lang="ja-JP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施設ポータルにユーザ登録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・神星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en-US" altLang="ja-JP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O365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の利用確認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lnSpc>
                <a:spcPts val="1600"/>
              </a:lnSpc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 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統合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AD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連携の確認</a:t>
            </a:r>
            <a:endParaRPr lang="en-US" altLang="ja-JP" sz="14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13"/>
          <a:srcRect l="3115" t="20760" r="25704" b="14419"/>
          <a:stretch/>
        </p:blipFill>
        <p:spPr>
          <a:xfrm>
            <a:off x="4954421" y="4263449"/>
            <a:ext cx="3568721" cy="18271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1" name="正方形/長方形 140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3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</a:t>
            </a:r>
            <a:r>
              <a:rPr lang="ja-JP" altLang="en-US" sz="1600" b="1" dirty="0" err="1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</a:t>
            </a:r>
            <a:r>
              <a:rPr lang="en-US" altLang="ja-JP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&amp;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管理＋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9422" b="5421"/>
          <a:stretch/>
        </p:blipFill>
        <p:spPr>
          <a:xfrm>
            <a:off x="338897" y="1038269"/>
            <a:ext cx="8404043" cy="40236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動作設定ボタン: 進む/次へ 1">
            <a:hlinkClick r:id="rId4" highlightClick="1"/>
          </p:cNvPr>
          <p:cNvSpPr/>
          <p:nvPr/>
        </p:nvSpPr>
        <p:spPr>
          <a:xfrm>
            <a:off x="3189514" y="1744355"/>
            <a:ext cx="274320" cy="16400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5"/>
          <a:srcRect t="9662" b="5391"/>
          <a:stretch/>
        </p:blipFill>
        <p:spPr>
          <a:xfrm>
            <a:off x="4654422" y="1603040"/>
            <a:ext cx="4088518" cy="19526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 rotWithShape="1">
          <a:blip r:embed="rId6"/>
          <a:srcRect t="9394" b="5059"/>
          <a:stretch/>
        </p:blipFill>
        <p:spPr>
          <a:xfrm>
            <a:off x="4654423" y="3620820"/>
            <a:ext cx="4088518" cy="19664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立てが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655615"/>
            <a:ext cx="8604620" cy="5474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計画支援の運用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67553" y="1209355"/>
            <a:ext cx="347113" cy="687593"/>
          </a:xfrm>
          <a:prstGeom prst="rect">
            <a:avLst/>
          </a:prstGeom>
        </p:spPr>
      </p:pic>
      <p:cxnSp>
        <p:nvCxnSpPr>
          <p:cNvPr id="8" name="直線コネクタ 7"/>
          <p:cNvCxnSpPr>
            <a:stCxn id="22" idx="2"/>
          </p:cNvCxnSpPr>
          <p:nvPr/>
        </p:nvCxnSpPr>
        <p:spPr>
          <a:xfrm>
            <a:off x="5907955" y="938949"/>
            <a:ext cx="0" cy="519083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97200" y="664669"/>
            <a:ext cx="0" cy="546511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1051600" y="664669"/>
            <a:ext cx="9327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神星工業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5233062" y="-913129"/>
            <a:ext cx="417031" cy="826093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5441577" y="631172"/>
            <a:ext cx="932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722854" y="672226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</a:t>
            </a:r>
            <a:r>
              <a:rPr lang="ja-JP" altLang="en-US" sz="12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ポータルサイト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4" name="グループ化 33"/>
          <p:cNvGrpSpPr/>
          <p:nvPr/>
        </p:nvGrpSpPr>
        <p:grpSpPr>
          <a:xfrm>
            <a:off x="6880795" y="1244070"/>
            <a:ext cx="1289250" cy="693699"/>
            <a:chOff x="6880795" y="1409170"/>
            <a:chExt cx="1289250" cy="69369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25" name="テキスト ボックス 24"/>
            <p:cNvSpPr txBox="1"/>
            <p:nvPr/>
          </p:nvSpPr>
          <p:spPr>
            <a:xfrm>
              <a:off x="6880795" y="1841259"/>
              <a:ext cx="12892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省エネ改善計画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cxnSp>
        <p:nvCxnSpPr>
          <p:cNvPr id="27" name="直線矢印コネクタ 26"/>
          <p:cNvCxnSpPr/>
          <p:nvPr/>
        </p:nvCxnSpPr>
        <p:spPr>
          <a:xfrm>
            <a:off x="4654422" y="1522853"/>
            <a:ext cx="2410259" cy="1"/>
          </a:xfrm>
          <a:prstGeom prst="straightConnector1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3561778" y="674031"/>
            <a:ext cx="1613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ITS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463579" y="1842796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現場調査→効果試算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907291" y="148649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2046409"/>
            <a:ext cx="347113" cy="687593"/>
          </a:xfrm>
          <a:prstGeom prst="rect">
            <a:avLst/>
          </a:prstGeom>
        </p:spPr>
      </p:pic>
      <p:sp>
        <p:nvSpPr>
          <p:cNvPr id="38" name="テキスト ボックス 37"/>
          <p:cNvSpPr txBox="1"/>
          <p:nvPr/>
        </p:nvSpPr>
        <p:spPr>
          <a:xfrm>
            <a:off x="724993" y="2722279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達成の目途立て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/>
          <p:cNvCxnSpPr>
            <a:stCxn id="25" idx="2"/>
          </p:cNvCxnSpPr>
          <p:nvPr/>
        </p:nvCxnSpPr>
        <p:spPr>
          <a:xfrm rot="5400000">
            <a:off x="4262283" y="-606976"/>
            <a:ext cx="718393" cy="580788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3732000" y="265366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9" name="直線矢印コネクタ 38"/>
          <p:cNvCxnSpPr>
            <a:endCxn id="25" idx="2"/>
          </p:cNvCxnSpPr>
          <p:nvPr/>
        </p:nvCxnSpPr>
        <p:spPr>
          <a:xfrm flipV="1">
            <a:off x="1717538" y="1937769"/>
            <a:ext cx="5807882" cy="281834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3732000" y="2223252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改善ネタ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投資・期待効果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225329" y="1360324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年間計画立案支援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225329" y="3870122"/>
            <a:ext cx="346249" cy="148242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計画実行支援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3561778" y="1352328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58" name="直線コネクタ 57"/>
          <p:cNvCxnSpPr/>
          <p:nvPr/>
        </p:nvCxnSpPr>
        <p:spPr>
          <a:xfrm>
            <a:off x="225329" y="3383603"/>
            <a:ext cx="86046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1599530" y="2190043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提案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4242250" y="3570434"/>
            <a:ext cx="347113" cy="687593"/>
          </a:xfrm>
          <a:prstGeom prst="rect">
            <a:avLst/>
          </a:prstGeom>
        </p:spPr>
      </p:pic>
      <p:sp>
        <p:nvSpPr>
          <p:cNvPr id="67" name="テキスト ボックス 66"/>
          <p:cNvSpPr txBox="1"/>
          <p:nvPr/>
        </p:nvSpPr>
        <p:spPr>
          <a:xfrm>
            <a:off x="3438276" y="4203875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行為</a:t>
            </a: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→効果算出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3561778" y="3764504"/>
            <a:ext cx="650728" cy="4154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2" name="直線矢印コネクタ 71"/>
          <p:cNvCxnSpPr>
            <a:endCxn id="25" idx="2"/>
          </p:cNvCxnSpPr>
          <p:nvPr/>
        </p:nvCxnSpPr>
        <p:spPr>
          <a:xfrm flipV="1">
            <a:off x="4654422" y="1937769"/>
            <a:ext cx="2870998" cy="1972878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テキスト ボックス 72"/>
          <p:cNvSpPr txBox="1"/>
          <p:nvPr/>
        </p:nvSpPr>
        <p:spPr>
          <a:xfrm>
            <a:off x="4907291" y="3898039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実績効果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3"/>
          <a:srcRect b="13856"/>
          <a:stretch/>
        </p:blipFill>
        <p:spPr>
          <a:xfrm>
            <a:off x="1339687" y="4358390"/>
            <a:ext cx="347113" cy="687593"/>
          </a:xfrm>
          <a:prstGeom prst="rect">
            <a:avLst/>
          </a:prstGeom>
        </p:spPr>
      </p:pic>
      <p:sp>
        <p:nvSpPr>
          <p:cNvPr id="75" name="テキスト ボックス 74"/>
          <p:cNvSpPr txBox="1"/>
          <p:nvPr/>
        </p:nvSpPr>
        <p:spPr>
          <a:xfrm>
            <a:off x="724993" y="5034260"/>
            <a:ext cx="1576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年間の省エネ目標の</a:t>
            </a:r>
            <a:endParaRPr kumimoji="1" lang="en-US" altLang="ja-JP" sz="105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達成の把握</a:t>
            </a:r>
            <a:endParaRPr kumimoji="1" lang="ja-JP" altLang="en-US" sz="1050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6" name="直線矢印コネクタ 38"/>
          <p:cNvCxnSpPr>
            <a:endCxn id="25" idx="2"/>
          </p:cNvCxnSpPr>
          <p:nvPr/>
        </p:nvCxnSpPr>
        <p:spPr>
          <a:xfrm flipV="1">
            <a:off x="1742938" y="1937769"/>
            <a:ext cx="5782482" cy="2605829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/>
          <p:cNvSpPr txBox="1"/>
          <p:nvPr/>
        </p:nvSpPr>
        <p:spPr>
          <a:xfrm>
            <a:off x="3732000" y="4547247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効果算出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599530" y="4514038"/>
            <a:ext cx="1942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製造部・他業者 改善工事</a:t>
            </a:r>
            <a:endParaRPr kumimoji="1" lang="ja-JP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79" name="直線矢印コネクタ 38"/>
          <p:cNvCxnSpPr>
            <a:stCxn id="25" idx="2"/>
          </p:cNvCxnSpPr>
          <p:nvPr/>
        </p:nvCxnSpPr>
        <p:spPr>
          <a:xfrm rot="5400000">
            <a:off x="3160133" y="561014"/>
            <a:ext cx="2988532" cy="5742042"/>
          </a:xfrm>
          <a:prstGeom prst="bentConnector2">
            <a:avLst/>
          </a:prstGeom>
          <a:ln w="12700">
            <a:solidFill>
              <a:schemeClr val="bg2">
                <a:lumMod val="60000"/>
                <a:lumOff val="4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/>
          <p:cNvSpPr txBox="1"/>
          <p:nvPr/>
        </p:nvSpPr>
        <p:spPr>
          <a:xfrm>
            <a:off x="3732000" y="4938960"/>
            <a:ext cx="1942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投資対効果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実績ベース</a:t>
            </a:r>
            <a:r>
              <a:rPr kumimoji="1" lang="en-US" altLang="ja-JP" sz="11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84" name="グループ化 83"/>
          <p:cNvGrpSpPr/>
          <p:nvPr/>
        </p:nvGrpSpPr>
        <p:grpSpPr>
          <a:xfrm>
            <a:off x="6894508" y="5249210"/>
            <a:ext cx="1289250" cy="686005"/>
            <a:chOff x="6880795" y="1409170"/>
            <a:chExt cx="1289250" cy="686005"/>
          </a:xfrm>
        </p:grpSpPr>
        <p:pic>
          <p:nvPicPr>
            <p:cNvPr id="85" name="図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5131" y="1409170"/>
              <a:ext cx="689007" cy="470438"/>
            </a:xfrm>
            <a:prstGeom prst="rect">
              <a:avLst/>
            </a:prstGeom>
          </p:spPr>
        </p:pic>
        <p:sp>
          <p:nvSpPr>
            <p:cNvPr id="86" name="テキスト ボックス 85"/>
            <p:cNvSpPr txBox="1"/>
            <p:nvPr/>
          </p:nvSpPr>
          <p:spPr>
            <a:xfrm>
              <a:off x="6880795" y="1841259"/>
              <a:ext cx="12892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定期報告書</a:t>
              </a:r>
              <a:endParaRPr kumimoji="1" lang="ja-JP" altLang="en-US" sz="105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2" name="下矢印 1"/>
          <p:cNvSpPr/>
          <p:nvPr/>
        </p:nvSpPr>
        <p:spPr>
          <a:xfrm>
            <a:off x="7633403" y="1962212"/>
            <a:ext cx="148305" cy="323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7451271" y="4735702"/>
            <a:ext cx="1002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出力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6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比較が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33231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　例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８、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他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DNG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16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4547501" y="4031785"/>
            <a:ext cx="4511826" cy="2325864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41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設備保全・省エネ改善の計画見える化の統合案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見える化統合による管理方法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基盤構築に向けた お願い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事項 まとめ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18</a:t>
            </a:fld>
            <a:r>
              <a:rPr lang="en-US" altLang="ja-JP" smtClean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11"/>
          </p:nvPr>
        </p:nvSpPr>
        <p:spPr>
          <a:xfrm>
            <a:off x="0" y="972457"/>
            <a:ext cx="9144000" cy="4760686"/>
          </a:xfrm>
        </p:spPr>
        <p:txBody>
          <a:bodyPr/>
          <a:lstStyle/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をファシリティーズから確認できるように、神星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FW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の申請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2600"/>
              </a:lnSpc>
              <a:buFont typeface="+mj-ea"/>
              <a:buAutoNum type="circleNumDbPlain"/>
            </a:pP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施設ポータルサイト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省エネ・保全分野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試行・意見出し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のご協力</a:t>
            </a:r>
            <a:endParaRPr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設備台帳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保全年間計画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889200" lvl="1" indent="-457200">
              <a:buFont typeface="Arial" panose="020B0604020202020204" pitchFamily="34" charset="0"/>
              <a:buChar char="•"/>
            </a:pPr>
            <a:r>
              <a:rPr lang="ja-JP" altLang="en-US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保全長期計画</a:t>
            </a:r>
            <a:endParaRPr lang="en-US" altLang="ja-JP" sz="2000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buFont typeface="+mj-ea"/>
              <a:buAutoNum type="circleNumDbPlain" startAt="3"/>
            </a:pP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203474" y="6412506"/>
            <a:ext cx="68546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9A99DB82-2F8F-42FB-B5E5-F48670AA2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 smtClean="0"/>
              <a:t>①活動</a:t>
            </a:r>
            <a:r>
              <a:rPr lang="ja-JP" altLang="en-US" dirty="0"/>
              <a:t>の御報告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noProof="0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54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3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①改善ネタ出しの着眼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②現場調査～省エネ改善提案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設備異常時支援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/9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4386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ﾀﾞｲｼﾝ精機㈱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4PC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通信のみ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適時 連携</a:t>
            </a: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5003" y="4122248"/>
            <a:ext cx="1758771" cy="989602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127" y="1409515"/>
            <a:ext cx="3129162" cy="1972371"/>
          </a:xfrm>
          <a:prstGeom prst="rect">
            <a:avLst/>
          </a:prstGeom>
        </p:spPr>
      </p:pic>
      <p:sp>
        <p:nvSpPr>
          <p:cNvPr id="131" name="角丸四角形 130"/>
          <p:cNvSpPr/>
          <p:nvPr/>
        </p:nvSpPr>
        <p:spPr>
          <a:xfrm>
            <a:off x="7091620" y="1840050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2" name="直線コネクタ 131"/>
          <p:cNvCxnSpPr>
            <a:stCxn id="131" idx="0"/>
          </p:cNvCxnSpPr>
          <p:nvPr/>
        </p:nvCxnSpPr>
        <p:spPr>
          <a:xfrm flipV="1">
            <a:off x="7246142" y="1545285"/>
            <a:ext cx="671395" cy="294765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pic>
        <p:nvPicPr>
          <p:cNvPr id="4" name="図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2205" y="1287227"/>
            <a:ext cx="929963" cy="492565"/>
          </a:xfrm>
          <a:prstGeom prst="rect">
            <a:avLst/>
          </a:prstGeom>
        </p:spPr>
      </p:pic>
      <p:sp>
        <p:nvSpPr>
          <p:cNvPr id="133" name="角丸四角形 132"/>
          <p:cNvSpPr/>
          <p:nvPr/>
        </p:nvSpPr>
        <p:spPr>
          <a:xfrm>
            <a:off x="7757684" y="1836427"/>
            <a:ext cx="309043" cy="309043"/>
          </a:xfrm>
          <a:prstGeom prst="round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50" charset="-128"/>
              <a:cs typeface="+mn-cs"/>
            </a:endParaRPr>
          </a:p>
        </p:txBody>
      </p:sp>
      <p:cxnSp>
        <p:nvCxnSpPr>
          <p:cNvPr id="135" name="直線コネクタ 134"/>
          <p:cNvCxnSpPr/>
          <p:nvPr/>
        </p:nvCxnSpPr>
        <p:spPr>
          <a:xfrm flipV="1">
            <a:off x="7921109" y="1766251"/>
            <a:ext cx="186225" cy="71989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 w="sm" len="med"/>
          </a:ln>
          <a:effectLst/>
        </p:spPr>
      </p:cxnSp>
      <p:sp>
        <p:nvSpPr>
          <p:cNvPr id="17" name="正方形/長方形 16"/>
          <p:cNvSpPr/>
          <p:nvPr/>
        </p:nvSpPr>
        <p:spPr>
          <a:xfrm>
            <a:off x="4986813" y="2422963"/>
            <a:ext cx="3131508" cy="95626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23" name="曲線コネクタ 22"/>
          <p:cNvCxnSpPr>
            <a:endCxn id="17" idx="0"/>
          </p:cNvCxnSpPr>
          <p:nvPr/>
        </p:nvCxnSpPr>
        <p:spPr>
          <a:xfrm rot="10800000" flipV="1">
            <a:off x="6552567" y="1390477"/>
            <a:ext cx="1343282" cy="1032486"/>
          </a:xfrm>
          <a:prstGeom prst="curvedConnector2">
            <a:avLst/>
          </a:prstGeom>
          <a:ln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36780" y="1761892"/>
            <a:ext cx="10852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①休日ｴﾈﾙｷﾞ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洗出し</a:t>
            </a: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7996326" y="2480471"/>
            <a:ext cx="10659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②非稼働ｴﾈﾙｷﾞ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調査⇒ﾈﾀ出し</a:t>
            </a:r>
          </a:p>
        </p:txBody>
      </p:sp>
      <p:pic>
        <p:nvPicPr>
          <p:cNvPr id="138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7031" y="2814367"/>
            <a:ext cx="324778" cy="568361"/>
          </a:xfrm>
          <a:prstGeom prst="rect">
            <a:avLst/>
          </a:prstGeom>
        </p:spPr>
      </p:pic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908974" y="380919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→配置・使用量把握</a:t>
            </a:r>
          </a:p>
        </p:txBody>
      </p:sp>
      <p:pic>
        <p:nvPicPr>
          <p:cNvPr id="140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231" y="4097083"/>
            <a:ext cx="1062432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3" y="4097083"/>
            <a:ext cx="1063971" cy="817839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7959195" y="5446113"/>
            <a:ext cx="986556" cy="56644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切粉の吹飛し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↓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ﾊﾟﾙｽｴｱﾌﾞﾛ化</a:t>
            </a:r>
          </a:p>
        </p:txBody>
      </p:sp>
      <p:pic>
        <p:nvPicPr>
          <p:cNvPr id="144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70" y="5269129"/>
            <a:ext cx="1051657" cy="8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6727775" y="3803293"/>
            <a:ext cx="220622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②図面・現場→状況把握・個別計測</a:t>
            </a:r>
          </a:p>
        </p:txBody>
      </p:sp>
      <p:sp>
        <p:nvSpPr>
          <p:cNvPr id="147" name="Rectangle 5"/>
          <p:cNvSpPr>
            <a:spLocks noChangeArrowheads="1"/>
          </p:cNvSpPr>
          <p:nvPr/>
        </p:nvSpPr>
        <p:spPr bwMode="auto">
          <a:xfrm>
            <a:off x="6900443" y="4894061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インバータ化と自動制御改造</a:t>
            </a:r>
          </a:p>
        </p:txBody>
      </p:sp>
      <p:graphicFrame>
        <p:nvGraphicFramePr>
          <p:cNvPr id="148" name="オブジェクト 147"/>
          <p:cNvGraphicFramePr>
            <a:graphicFrameLocks noChangeAspect="1"/>
          </p:cNvGraphicFramePr>
          <p:nvPr/>
        </p:nvGraphicFramePr>
        <p:xfrm>
          <a:off x="9727167" y="1164534"/>
          <a:ext cx="3787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ワークシート" r:id="rId17" imgW="6457918" imgH="1209851" progId="Excel.Sheet.12">
                  <p:embed/>
                </p:oleObj>
              </mc:Choice>
              <mc:Fallback>
                <p:oleObj name="ワークシート" r:id="rId17" imgW="6457918" imgH="1209851" progId="Excel.Sheet.12">
                  <p:embed/>
                  <p:pic>
                    <p:nvPicPr>
                      <p:cNvPr id="148" name="オブジェクト 14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27167" y="1164534"/>
                        <a:ext cx="3787775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図 26"/>
          <p:cNvPicPr>
            <a:picLocks noChangeAspect="1"/>
          </p:cNvPicPr>
          <p:nvPr/>
        </p:nvPicPr>
        <p:blipFill rotWithShape="1">
          <a:blip r:embed="rId19"/>
          <a:srcRect r="48765"/>
          <a:stretch/>
        </p:blipFill>
        <p:spPr>
          <a:xfrm>
            <a:off x="4850776" y="5432446"/>
            <a:ext cx="1848678" cy="67851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6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33" y="4951003"/>
            <a:ext cx="352166" cy="616290"/>
          </a:xfrm>
          <a:prstGeom prst="rect">
            <a:avLst/>
          </a:prstGeom>
        </p:spPr>
      </p:pic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4842599" y="5173104"/>
            <a:ext cx="1784066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③提案～改善リストまとめ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100" b="1" u="sng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更新</a:t>
            </a:r>
          </a:p>
        </p:txBody>
      </p:sp>
      <p:sp>
        <p:nvSpPr>
          <p:cNvPr id="90" name="タイトル 1"/>
          <p:cNvSpPr txBox="1">
            <a:spLocks/>
          </p:cNvSpPr>
          <p:nvPr/>
        </p:nvSpPr>
        <p:spPr>
          <a:xfrm>
            <a:off x="9605054" y="2745759"/>
            <a:ext cx="4032000" cy="11042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ワイパー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ワイズテック</a:t>
            </a:r>
            <a:endParaRPr lang="en-US" altLang="ja-JP" sz="1800" kern="0" dirty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1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721249" y="960530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、神星工業㈱ 情報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基盤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(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案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)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804280" y="616649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情報活用の目的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19972" y="978893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①非稼働ｴﾈﾙｷﾞ炙出し→ﾚﾎﾟｰﾄ報告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4506291" y="3475113"/>
            <a:ext cx="45557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診断～改善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立案支援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省ｴﾈ支援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設備保全支援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必要な用途・端末のみの情報共有化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1/6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400" y="3099505"/>
            <a:ext cx="997578" cy="997578"/>
          </a:xfrm>
          <a:prstGeom prst="rect">
            <a:avLst/>
          </a:prstGeom>
        </p:spPr>
      </p:pic>
      <p:sp>
        <p:nvSpPr>
          <p:cNvPr id="78" name="正方形/長方形 77"/>
          <p:cNvSpPr/>
          <p:nvPr/>
        </p:nvSpPr>
        <p:spPr>
          <a:xfrm>
            <a:off x="2751862" y="3716107"/>
            <a:ext cx="6979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146" name="Picture 2" descr="埼玉県熊谷市 M企業様第1工場特高変電所塗装 ｜株式会社ミヤケン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4" y="4531207"/>
            <a:ext cx="687501" cy="51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27" y="4883215"/>
            <a:ext cx="794587" cy="579446"/>
          </a:xfrm>
          <a:prstGeom prst="rect">
            <a:avLst/>
          </a:prstGeom>
        </p:spPr>
      </p:pic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03092" y="5421048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工場</a:t>
            </a:r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002655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13984" y="5006745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cxnSp>
        <p:nvCxnSpPr>
          <p:cNvPr id="12" name="直線コネクタ 11"/>
          <p:cNvCxnSpPr/>
          <p:nvPr/>
        </p:nvCxnSpPr>
        <p:spPr>
          <a:xfrm flipH="1" flipV="1">
            <a:off x="841643" y="4141855"/>
            <a:ext cx="1" cy="40138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87"/>
          <p:cNvCxnSpPr>
            <a:stCxn id="62" idx="0"/>
          </p:cNvCxnSpPr>
          <p:nvPr/>
        </p:nvCxnSpPr>
        <p:spPr>
          <a:xfrm flipV="1">
            <a:off x="2557709" y="3914997"/>
            <a:ext cx="0" cy="4255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088918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>
            <a:off x="1739842" y="4141999"/>
            <a:ext cx="2349076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29" y="1176140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2131500" y="1302512"/>
            <a:ext cx="851458" cy="1973612"/>
            <a:chOff x="1797770" y="1149128"/>
            <a:chExt cx="851458" cy="1973612"/>
          </a:xfrm>
        </p:grpSpPr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0648" y="1611916"/>
              <a:ext cx="496447" cy="155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 広美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756955" y="4115533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ｴﾈﾙｷﾞｰ計測</a:t>
            </a: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98566" y="411243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設備監視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省エネ管理</a:t>
            </a:r>
            <a:endParaRPr kumimoji="1" lang="en-US" altLang="ja-JP" sz="1200" b="1" i="0" u="sng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設備保全管理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㈱ﾃﾞﾝｿｰ本社</a:t>
            </a: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㈱デンソー情報システム部 管理</a:t>
            </a: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2PC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EMS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ﾃﾞｰﾀの共有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RDP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HTTP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/>
                <a:ea typeface="Meiryo UI"/>
                <a:cs typeface="+mn-cs"/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省ｴﾈ担当</a:t>
            </a: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ｼｽﾃﾑ担当</a:t>
            </a: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234447" y="1358187"/>
            <a:ext cx="88726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利用者限定</a:t>
            </a: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業務の連携</a:t>
            </a:r>
          </a:p>
        </p:txBody>
      </p:sp>
      <p:pic>
        <p:nvPicPr>
          <p:cNvPr id="90" name="図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300" y="4850713"/>
            <a:ext cx="794587" cy="579446"/>
          </a:xfrm>
          <a:prstGeom prst="rect">
            <a:avLst/>
          </a:prstGeom>
        </p:spPr>
      </p:pic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42773" y="542104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96" y="4870894"/>
            <a:ext cx="794587" cy="579446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3438" y1="22917" x2="8438" y2="22917"/>
                        <a14:foregroundMark x1="40000" y1="38750" x2="38438" y2="39167"/>
                        <a14:foregroundMark x1="90625" y1="39583" x2="81250" y2="39583"/>
                        <a14:foregroundMark x1="96563" y1="16250" x2="96875" y2="1625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17" y="4575702"/>
            <a:ext cx="525452" cy="394089"/>
          </a:xfrm>
          <a:prstGeom prst="rect">
            <a:avLst/>
          </a:prstGeom>
        </p:spPr>
      </p:pic>
      <p:cxnSp>
        <p:nvCxnSpPr>
          <p:cNvPr id="99" name="直線コネクタ 98"/>
          <p:cNvCxnSpPr/>
          <p:nvPr/>
        </p:nvCxnSpPr>
        <p:spPr>
          <a:xfrm flipV="1">
            <a:off x="3288262" y="4145036"/>
            <a:ext cx="0" cy="2181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0919" y="508682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ﾃﾞﾏﾝﾄﾞ管理</a:t>
            </a:r>
          </a:p>
        </p:txBody>
      </p:sp>
      <p:cxnSp>
        <p:nvCxnSpPr>
          <p:cNvPr id="102" name="直線コネクタ 101"/>
          <p:cNvCxnSpPr/>
          <p:nvPr/>
        </p:nvCxnSpPr>
        <p:spPr>
          <a:xfrm flipH="1" flipV="1">
            <a:off x="1739842" y="4143149"/>
            <a:ext cx="1" cy="44125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コネクタ 106"/>
          <p:cNvCxnSpPr/>
          <p:nvPr/>
        </p:nvCxnSpPr>
        <p:spPr>
          <a:xfrm>
            <a:off x="844957" y="4141855"/>
            <a:ext cx="894885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620351" y="4110120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契約管理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2406572" y="4360161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97" name="図 9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117759" y="4347958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89" name="図 8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9" r="18571"/>
          <a:stretch/>
        </p:blipFill>
        <p:spPr>
          <a:xfrm>
            <a:off x="3923736" y="4353956"/>
            <a:ext cx="341006" cy="53862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30" name="正方形/長方形 129"/>
          <p:cNvSpPr/>
          <p:nvPr/>
        </p:nvSpPr>
        <p:spPr>
          <a:xfrm>
            <a:off x="351516" y="4202082"/>
            <a:ext cx="582878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</a:p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未接続</a:t>
            </a: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12"/>
          <a:srcRect r="4174"/>
          <a:stretch/>
        </p:blipFill>
        <p:spPr>
          <a:xfrm>
            <a:off x="4889657" y="1312789"/>
            <a:ext cx="3925357" cy="137772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818" y="2740719"/>
            <a:ext cx="1736135" cy="73583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14"/>
          <a:srcRect r="5219"/>
          <a:stretch/>
        </p:blipFill>
        <p:spPr>
          <a:xfrm>
            <a:off x="6684721" y="2736900"/>
            <a:ext cx="2141780" cy="7535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34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42668" y="2482008"/>
            <a:ext cx="324778" cy="568361"/>
          </a:xfrm>
          <a:prstGeom prst="rect">
            <a:avLst/>
          </a:prstGeom>
        </p:spPr>
      </p:pic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5803180" y="2701240"/>
            <a:ext cx="29188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生産・照明・空調の系統まで分析→洗出し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91777" y="3828703"/>
            <a:ext cx="3923237" cy="1921767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</p:pic>
      <p:sp>
        <p:nvSpPr>
          <p:cNvPr id="150" name="タイトル 1"/>
          <p:cNvSpPr txBox="1">
            <a:spLocks/>
          </p:cNvSpPr>
          <p:nvPr/>
        </p:nvSpPr>
        <p:spPr>
          <a:xfrm>
            <a:off x="4891777" y="5719880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現場に沿った個別提案～年計立案の支援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51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0886" y="3808127"/>
            <a:ext cx="324778" cy="568361"/>
          </a:xfrm>
          <a:prstGeom prst="rect">
            <a:avLst/>
          </a:prstGeom>
        </p:spPr>
      </p:pic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906159" y="3460509"/>
            <a:ext cx="750726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申請</a:t>
            </a:r>
            <a:endParaRPr kumimoji="1" lang="en-US" altLang="ja-JP" sz="1100" b="1" i="0" u="sng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100" b="1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年更新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157296" y="3363461"/>
            <a:ext cx="887269" cy="266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用途限定</a:t>
            </a:r>
          </a:p>
        </p:txBody>
      </p:sp>
      <p:sp>
        <p:nvSpPr>
          <p:cNvPr id="94" name="タイトル 1"/>
          <p:cNvSpPr txBox="1">
            <a:spLocks/>
          </p:cNvSpPr>
          <p:nvPr/>
        </p:nvSpPr>
        <p:spPr>
          <a:xfrm>
            <a:off x="2495487" y="767872"/>
            <a:ext cx="2088748" cy="1700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*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大信精機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㈱の</a:t>
            </a:r>
            <a:r>
              <a:rPr kumimoji="1" lang="en-US" altLang="ja-JP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NW</a:t>
            </a:r>
            <a:r>
              <a:rPr kumimoji="1" lang="ja-JP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構成</a:t>
            </a:r>
            <a:r>
              <a:rPr kumimoji="1" lang="ja-JP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と同様</a:t>
            </a:r>
            <a:endParaRPr kumimoji="1" lang="en-US" altLang="ja-JP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82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2358562" y="6369569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お願い事項：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FW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許可申請 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98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</a:t>
            </a:r>
            <a:r>
              <a:rPr kumimoji="1" lang="ja-JP" altLang="en-US" dirty="0" smtClean="0"/>
              <a:t>）大信精機㈱ 保全計画 事例</a:t>
            </a:r>
            <a:endParaRPr kumimoji="1" lang="ja-JP" altLang="en-US" dirty="0">
              <a:latin typeface="+mn-lt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Meiryo U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1" lang="en-US" altLang="ja-JP" sz="13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1" lang="ja-JP" altLang="en-US" sz="13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Verdana" panose="020B0604030504040204" pitchFamily="34" charset="0"/>
              <a:ea typeface="Meiryo UI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805" t="16567" r="28917" b="11473"/>
          <a:stretch/>
        </p:blipFill>
        <p:spPr>
          <a:xfrm>
            <a:off x="115679" y="729458"/>
            <a:ext cx="8863644" cy="5102685"/>
          </a:xfrm>
          <a:prstGeom prst="rect">
            <a:avLst/>
          </a:prstGeom>
          <a:ln>
            <a:solidFill>
              <a:srgbClr val="FF9900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15" t="16808" r="19178" b="11942"/>
          <a:stretch/>
        </p:blipFill>
        <p:spPr>
          <a:xfrm>
            <a:off x="732121" y="1397438"/>
            <a:ext cx="8247201" cy="4251464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l="1908" t="17547" r="1509" b="11740"/>
          <a:stretch/>
        </p:blipFill>
        <p:spPr>
          <a:xfrm>
            <a:off x="1340240" y="2143845"/>
            <a:ext cx="7630043" cy="3140849"/>
          </a:xfrm>
          <a:prstGeom prst="rect">
            <a:avLst/>
          </a:prstGeom>
          <a:ln>
            <a:solidFill>
              <a:srgbClr val="FF4370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1528" t="17052" r="1426" b="11581"/>
          <a:stretch/>
        </p:blipFill>
        <p:spPr>
          <a:xfrm>
            <a:off x="2854939" y="2577136"/>
            <a:ext cx="6115344" cy="2528390"/>
          </a:xfrm>
          <a:prstGeom prst="rect">
            <a:avLst/>
          </a:prstGeom>
          <a:ln>
            <a:solidFill>
              <a:srgbClr val="3B81E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65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4294967295"/>
          </p:nvPr>
        </p:nvSpPr>
        <p:spPr>
          <a:xfrm>
            <a:off x="8154988" y="6389688"/>
            <a:ext cx="989012" cy="36036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F554CA-2BEA-3E4B-997B-FC51848F792A}" type="slidenum">
              <a:rPr kumimoji="1" lang="ja-JP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1" lang="en-US" altLang="ja-JP" sz="1600" b="0" i="0" u="none" strike="noStrike" kern="1200" cap="none" spc="0" normalizeH="0" baseline="0" noProof="0" smtClean="0">
                <a:ln>
                  <a:noFill/>
                </a:ln>
                <a:solidFill>
                  <a:srgbClr val="82828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endParaRPr kumimoji="1" lang="ja-JP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82828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、会社紹介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Picture 2" descr="https://www.denso.com/global/en/about-us/facts-and-figures/keyvisual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4" y="940147"/>
            <a:ext cx="4185138" cy="1178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37"/>
          <p:cNvSpPr txBox="1">
            <a:spLocks noChangeArrowheads="1"/>
          </p:cNvSpPr>
          <p:nvPr/>
        </p:nvSpPr>
        <p:spPr bwMode="auto">
          <a:xfrm>
            <a:off x="18300009" y="673833"/>
            <a:ext cx="558166" cy="262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8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1/16</a:t>
            </a:r>
          </a:p>
        </p:txBody>
      </p:sp>
      <p:pic>
        <p:nvPicPr>
          <p:cNvPr id="8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304" y="1151162"/>
            <a:ext cx="2247900" cy="86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正方形/長方形 21"/>
          <p:cNvSpPr>
            <a:spLocks noChangeArrowheads="1"/>
          </p:cNvSpPr>
          <p:nvPr/>
        </p:nvSpPr>
        <p:spPr bwMode="auto">
          <a:xfrm>
            <a:off x="4525107" y="903024"/>
            <a:ext cx="983273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サーマル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" name="Picture 39" descr="https://www.denso.com/global/en/products-and-services/bnr_index_bigger_the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531" y="1152627"/>
            <a:ext cx="2253762" cy="86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4" y="2154950"/>
            <a:ext cx="4185138" cy="1135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正方形/長方形 21"/>
          <p:cNvSpPr>
            <a:spLocks noChangeArrowheads="1"/>
          </p:cNvSpPr>
          <p:nvPr/>
        </p:nvSpPr>
        <p:spPr bwMode="auto">
          <a:xfrm>
            <a:off x="167054" y="2569654"/>
            <a:ext cx="1507880" cy="23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kumimoji="1" lang="ja-JP" altLang="en-US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資本金 </a:t>
            </a: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1,874 </a:t>
            </a:r>
            <a:r>
              <a:rPr kumimoji="1" lang="ja-JP" altLang="en-US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億円</a:t>
            </a:r>
            <a:r>
              <a:rPr kumimoji="1" lang="en-US" altLang="ja-JP" sz="92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923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3" name="グループ化 2"/>
          <p:cNvGrpSpPr>
            <a:grpSpLocks/>
          </p:cNvGrpSpPr>
          <p:nvPr/>
        </p:nvGrpSpPr>
        <p:grpSpPr bwMode="auto">
          <a:xfrm>
            <a:off x="167054" y="4930846"/>
            <a:ext cx="4205654" cy="1150326"/>
            <a:chOff x="160325" y="5427447"/>
            <a:chExt cx="4556138" cy="1246608"/>
          </a:xfrm>
        </p:grpSpPr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53" t="1880" r="6017" b="16188"/>
            <a:stretch>
              <a:fillRect/>
            </a:stretch>
          </p:blipFill>
          <p:spPr bwMode="auto">
            <a:xfrm>
              <a:off x="227474" y="5432143"/>
              <a:ext cx="1485165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" r="7556" b="19695"/>
            <a:stretch>
              <a:fillRect/>
            </a:stretch>
          </p:blipFill>
          <p:spPr bwMode="auto">
            <a:xfrm>
              <a:off x="3284115" y="5427447"/>
              <a:ext cx="1432348" cy="1246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7359" r="8263" b="9871"/>
            <a:stretch>
              <a:fillRect/>
            </a:stretch>
          </p:blipFill>
          <p:spPr bwMode="auto">
            <a:xfrm>
              <a:off x="1778767" y="5432143"/>
              <a:ext cx="1432348" cy="1237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正方形/長方形 21"/>
            <p:cNvSpPr>
              <a:spLocks noChangeArrowheads="1"/>
            </p:cNvSpPr>
            <p:nvPr/>
          </p:nvSpPr>
          <p:spPr bwMode="auto">
            <a:xfrm>
              <a:off x="160325" y="5845694"/>
              <a:ext cx="1632427" cy="238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defRPr>
              </a:lvl9pPr>
            </a:lstStyle>
            <a:p>
              <a:pPr marL="0" marR="0" lvl="0" indent="0" algn="ctr" defTabSz="84408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資本金 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3,000</a:t>
              </a:r>
              <a:r>
                <a:rPr kumimoji="1" lang="ja-JP" altLang="en-US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万円</a:t>
              </a:r>
              <a:r>
                <a:rPr kumimoji="1" lang="en-US" altLang="ja-JP" sz="831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65" y="3708715"/>
            <a:ext cx="4142643" cy="121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970" y="3903611"/>
            <a:ext cx="2159977" cy="95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89" y="3903611"/>
            <a:ext cx="2154115" cy="959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5" descr="DENSO ADAS / AD å®å¿ã§ãããèªåéè»¢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47" y="2424581"/>
            <a:ext cx="2165838" cy="833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正方形/長方形 21"/>
          <p:cNvSpPr>
            <a:spLocks noChangeArrowheads="1"/>
          </p:cNvSpPr>
          <p:nvPr/>
        </p:nvSpPr>
        <p:spPr bwMode="auto">
          <a:xfrm>
            <a:off x="6720254" y="903024"/>
            <a:ext cx="1096108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パワトレイン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正方形/長方形 21"/>
          <p:cNvSpPr>
            <a:spLocks noChangeArrowheads="1"/>
          </p:cNvSpPr>
          <p:nvPr/>
        </p:nvSpPr>
        <p:spPr bwMode="auto">
          <a:xfrm>
            <a:off x="6822831" y="2197447"/>
            <a:ext cx="1201615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自動運転・</a:t>
            </a:r>
            <a:r>
              <a:rPr kumimoji="1" lang="en-US" altLang="ja-JP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endParaRPr kumimoji="1" lang="ja-JP" altLang="en-US" sz="12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4" name="正方形/長方形 21"/>
          <p:cNvSpPr>
            <a:spLocks noChangeArrowheads="1"/>
          </p:cNvSpPr>
          <p:nvPr/>
        </p:nvSpPr>
        <p:spPr bwMode="auto">
          <a:xfrm>
            <a:off x="4451838" y="3636911"/>
            <a:ext cx="1135673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</a:t>
            </a:r>
            <a:endParaRPr kumimoji="1" lang="ja-JP" altLang="en-US" sz="1292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5" name="正方形/長方形 21"/>
          <p:cNvSpPr>
            <a:spLocks noChangeArrowheads="1"/>
          </p:cNvSpPr>
          <p:nvPr/>
        </p:nvSpPr>
        <p:spPr bwMode="auto">
          <a:xfrm>
            <a:off x="6768611" y="3632515"/>
            <a:ext cx="1137138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</a:t>
            </a:r>
            <a:endParaRPr kumimoji="1" lang="ja-JP" altLang="en-US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6" name="Picture 69" descr="https://www.densofacilities.co.jp/images/business/energy-saving/energy_saving_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03" y="5162376"/>
            <a:ext cx="1186962" cy="7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3" descr="https://www.densofacilities.co.jp/images/business/energy-saving/energy_saving_4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5" y="5138930"/>
            <a:ext cx="1116623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7" descr="https://www.densofacilities.co.jp/images/business/energy-saving/energy_saving_6.jp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08" y="5138930"/>
            <a:ext cx="1055077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358" y="5138930"/>
            <a:ext cx="971550" cy="7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977" y="2402601"/>
            <a:ext cx="2244969" cy="80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正方形/長方形 21"/>
          <p:cNvSpPr>
            <a:spLocks noChangeArrowheads="1"/>
          </p:cNvSpPr>
          <p:nvPr/>
        </p:nvSpPr>
        <p:spPr bwMode="auto">
          <a:xfrm>
            <a:off x="4487008" y="2209170"/>
            <a:ext cx="1201615" cy="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電動化</a:t>
            </a:r>
          </a:p>
        </p:txBody>
      </p:sp>
      <p:sp>
        <p:nvSpPr>
          <p:cNvPr id="32" name="AutoShape 2320"/>
          <p:cNvSpPr>
            <a:spLocks noChangeArrowheads="1"/>
          </p:cNvSpPr>
          <p:nvPr/>
        </p:nvSpPr>
        <p:spPr bwMode="auto">
          <a:xfrm>
            <a:off x="4574931" y="5818869"/>
            <a:ext cx="2154115" cy="263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生産設備の省エネ改善</a:t>
            </a:r>
            <a:endParaRPr kumimoji="1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AutoShape 2320"/>
          <p:cNvSpPr>
            <a:spLocks noChangeArrowheads="1"/>
          </p:cNvSpPr>
          <p:nvPr/>
        </p:nvSpPr>
        <p:spPr bwMode="auto">
          <a:xfrm>
            <a:off x="6812573" y="5818869"/>
            <a:ext cx="2170235" cy="26376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</p:spPr>
        <p:txBody>
          <a:bodyPr wrap="none" lIns="84992" tIns="42497" rIns="84992" bIns="42497" anchor="ctr"/>
          <a:lstStyle>
            <a:lvl1pPr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571500" indent="-28575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7145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286000" indent="-228600" defTabSz="762000" eaLnBrk="0" hangingPunct="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743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32004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657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4114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供給設備の省エネシステム開発</a:t>
            </a:r>
          </a:p>
        </p:txBody>
      </p:sp>
      <p:sp>
        <p:nvSpPr>
          <p:cNvPr id="34" name="正方形/長方形 1"/>
          <p:cNvSpPr>
            <a:spLocks noChangeArrowheads="1"/>
          </p:cNvSpPr>
          <p:nvPr/>
        </p:nvSpPr>
        <p:spPr bwMode="auto">
          <a:xfrm>
            <a:off x="4510454" y="4967480"/>
            <a:ext cx="4507523" cy="1121020"/>
          </a:xfrm>
          <a:prstGeom prst="rect">
            <a:avLst/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角丸四角形 1"/>
          <p:cNvSpPr>
            <a:spLocks noChangeArrowheads="1"/>
          </p:cNvSpPr>
          <p:nvPr/>
        </p:nvSpPr>
        <p:spPr bwMode="auto">
          <a:xfrm>
            <a:off x="109904" y="718873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6" name="角丸四角形 39"/>
          <p:cNvSpPr>
            <a:spLocks noChangeArrowheads="1"/>
          </p:cNvSpPr>
          <p:nvPr/>
        </p:nvSpPr>
        <p:spPr bwMode="auto">
          <a:xfrm>
            <a:off x="109904" y="3524077"/>
            <a:ext cx="8972550" cy="2640623"/>
          </a:xfrm>
          <a:prstGeom prst="roundRect">
            <a:avLst>
              <a:gd name="adj" fmla="val 1125"/>
            </a:avLst>
          </a:prstGeom>
          <a:noFill/>
          <a:ln w="1270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4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正方形/長方形 30"/>
          <p:cNvSpPr>
            <a:spLocks noChangeArrowheads="1"/>
          </p:cNvSpPr>
          <p:nvPr/>
        </p:nvSpPr>
        <p:spPr bwMode="auto">
          <a:xfrm>
            <a:off x="205154" y="3401349"/>
            <a:ext cx="3607842" cy="28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株式会社デンソーファシリティーズ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正方形/長方形 21"/>
          <p:cNvSpPr>
            <a:spLocks noChangeArrowheads="1"/>
          </p:cNvSpPr>
          <p:nvPr/>
        </p:nvSpPr>
        <p:spPr bwMode="auto">
          <a:xfrm>
            <a:off x="4703885" y="3378492"/>
            <a:ext cx="4278923" cy="29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エネルギー供給設備の運転・保全・建設・省エネＩＴ</a:t>
            </a:r>
            <a:endParaRPr kumimoji="1" lang="en-US" altLang="ja-JP" sz="129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正方形/長方形 21"/>
          <p:cNvSpPr>
            <a:spLocks noChangeArrowheads="1"/>
          </p:cNvSpPr>
          <p:nvPr/>
        </p:nvSpPr>
        <p:spPr bwMode="auto">
          <a:xfrm>
            <a:off x="4547088" y="570311"/>
            <a:ext cx="4423997" cy="291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 lIns="0" r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9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事業分野　</a:t>
            </a:r>
            <a:r>
              <a:rPr kumimoji="1" lang="ja-JP" altLang="en-US" sz="129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自動車分野および自動車技術を応用した事業展開</a:t>
            </a:r>
          </a:p>
        </p:txBody>
      </p:sp>
      <p:sp>
        <p:nvSpPr>
          <p:cNvPr id="44" name="正方形/長方形 30"/>
          <p:cNvSpPr>
            <a:spLocks noChangeArrowheads="1"/>
          </p:cNvSpPr>
          <p:nvPr/>
        </p:nvSpPr>
        <p:spPr bwMode="auto">
          <a:xfrm>
            <a:off x="254056" y="619461"/>
            <a:ext cx="1845057" cy="28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0" tIns="0" rIns="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株式会社デンソー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Rectangle 56"/>
          <p:cNvSpPr>
            <a:spLocks noChangeArrowheads="1"/>
          </p:cNvSpPr>
          <p:nvPr/>
        </p:nvSpPr>
        <p:spPr bwMode="auto">
          <a:xfrm>
            <a:off x="4574931" y="4894801"/>
            <a:ext cx="2159977" cy="220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wrap="square" lIns="0" tIns="0" rIns="0" bIns="0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292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省エネＩＴソリューション事業</a:t>
            </a:r>
            <a:endParaRPr kumimoji="1" lang="ja-JP" altLang="en-US" sz="1292" b="1" i="0" u="none" strike="noStrike" kern="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47" name="Rectangle 56"/>
          <p:cNvSpPr>
            <a:spLocks noChangeArrowheads="1"/>
          </p:cNvSpPr>
          <p:nvPr/>
        </p:nvSpPr>
        <p:spPr bwMode="auto">
          <a:xfrm>
            <a:off x="6720254" y="4893152"/>
            <a:ext cx="795703" cy="239916"/>
          </a:xfrm>
          <a:prstGeom prst="rect">
            <a:avLst/>
          </a:prstGeom>
          <a:solidFill>
            <a:srgbClr val="0000FF"/>
          </a:solidFill>
          <a:ln w="12700">
            <a:noFill/>
            <a:miter lim="800000"/>
            <a:headEnd/>
            <a:tailEnd/>
          </a:ln>
          <a:effectLst>
            <a:outerShdw dist="50800" sx="1000" sy="1000" algn="ctr" rotWithShape="0">
              <a:srgbClr val="000000">
                <a:lumMod val="50000"/>
                <a:lumOff val="50000"/>
              </a:srgbClr>
            </a:outerShdw>
          </a:effectLst>
        </p:spPr>
        <p:txBody>
          <a:bodyPr lIns="0" tIns="0" rIns="0" bIns="36000" anchor="ctr">
            <a:noAutofit/>
          </a:bodyPr>
          <a:lstStyle>
            <a:lvl1pPr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32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1pPr>
            <a:lvl2pPr marL="571500" indent="-28575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8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2pPr>
            <a:lvl3pPr marL="1143000" indent="-228600" algn="l" defTabSz="762000" eaLnBrk="0" hangingPunct="0">
              <a:spcBef>
                <a:spcPct val="20000"/>
              </a:spcBef>
              <a:buFont typeface="Arial" pitchFamily="34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3pPr>
            <a:lvl4pPr marL="1714500" indent="-228600" algn="l" defTabSz="762000" eaLnBrk="0" hangingPunct="0">
              <a:spcBef>
                <a:spcPct val="20000"/>
              </a:spcBef>
              <a:buFont typeface="Arial" pitchFamily="34" charset="0"/>
              <a:buChar char="–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4pPr>
            <a:lvl5pPr marL="2286000" indent="-228600" algn="l" defTabSz="762000" eaLnBrk="0" hangingPunct="0">
              <a:spcBef>
                <a:spcPct val="20000"/>
              </a:spcBef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>
                <a:solidFill>
                  <a:schemeClr val="tx1"/>
                </a:solidFill>
                <a:latin typeface="Calibri" pitchFamily="34" charset="0"/>
                <a:ea typeface="ＭＳ Ｐゴシック" pitchFamily="50" charset="-128"/>
              </a:defRPr>
            </a:lvl9pPr>
          </a:lstStyle>
          <a:p>
            <a:pPr marL="0" marR="0" lvl="0" indent="0" algn="ctr" defTabSz="703402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ja-JP" altLang="en-US" sz="1385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プロ集団</a:t>
            </a:r>
          </a:p>
        </p:txBody>
      </p:sp>
    </p:spTree>
    <p:extLst>
      <p:ext uri="{BB962C8B-B14F-4D97-AF65-F5344CB8AC3E}">
        <p14:creationId xmlns:p14="http://schemas.microsoft.com/office/powerpoint/2010/main" val="23503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正方形/長方形 108"/>
          <p:cNvSpPr/>
          <p:nvPr/>
        </p:nvSpPr>
        <p:spPr>
          <a:xfrm>
            <a:off x="252307" y="1174037"/>
            <a:ext cx="4304194" cy="49923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116" name="直線コネクタ 115"/>
          <p:cNvCxnSpPr/>
          <p:nvPr/>
        </p:nvCxnSpPr>
        <p:spPr>
          <a:xfrm flipH="1">
            <a:off x="359362" y="4935642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/>
          <p:cNvSpPr/>
          <p:nvPr/>
        </p:nvSpPr>
        <p:spPr>
          <a:xfrm>
            <a:off x="4638607" y="1174037"/>
            <a:ext cx="4304194" cy="49923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9144000" cy="468312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 専門分野への貢献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31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Our Value(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お届けする価値</a:t>
            </a:r>
            <a:r>
              <a:rPr kumimoji="1" lang="en-US" altLang="ja-JP" b="1" i="0" u="none" strike="noStrike" kern="120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 :</a:t>
            </a:r>
            <a:r>
              <a:rPr kumimoji="1" lang="en-US" altLang="ja-JP" b="1" i="0" u="none" strike="noStrike" kern="1200" cap="none" spc="0" normalizeH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エネルギー供給の安価安定化と</a:t>
            </a:r>
            <a:r>
              <a:rPr kumimoji="1" lang="en-US" altLang="ja-JP" b="1" i="0" u="none" strike="noStrike" kern="1200" cap="none" spc="0" normalizeH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FM</a:t>
            </a:r>
            <a:r>
              <a:rPr kumimoji="1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の効率化</a:t>
            </a:r>
            <a:endParaRPr kumimoji="1" lang="ja-JP" altLang="en-US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265078" y="1170182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 グループ</a:t>
            </a:r>
            <a:r>
              <a:rPr lang="ja-JP" altLang="en-US" b="1" noProof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</a:t>
            </a:r>
            <a:r>
              <a:rPr lang="ja-JP" altLang="en-US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への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支援内容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9" name="グループ化 38"/>
          <p:cNvGrpSpPr/>
          <p:nvPr/>
        </p:nvGrpSpPr>
        <p:grpSpPr>
          <a:xfrm>
            <a:off x="-4107816" y="1326911"/>
            <a:ext cx="3584631" cy="3558213"/>
            <a:chOff x="5002712" y="1977258"/>
            <a:chExt cx="3584631" cy="3558213"/>
          </a:xfrm>
        </p:grpSpPr>
        <p:pic>
          <p:nvPicPr>
            <p:cNvPr id="40" name="図 39"/>
            <p:cNvPicPr>
              <a:picLocks noChangeAspect="1"/>
            </p:cNvPicPr>
            <p:nvPr/>
          </p:nvPicPr>
          <p:blipFill rotWithShape="1">
            <a:blip r:embed="rId2"/>
            <a:srcRect l="8898"/>
            <a:stretch/>
          </p:blipFill>
          <p:spPr>
            <a:xfrm>
              <a:off x="5002712" y="1977258"/>
              <a:ext cx="3584631" cy="3558213"/>
            </a:xfrm>
            <a:prstGeom prst="rect">
              <a:avLst/>
            </a:prstGeom>
          </p:spPr>
        </p:pic>
        <p:sp>
          <p:nvSpPr>
            <p:cNvPr id="41" name="楕円 40"/>
            <p:cNvSpPr/>
            <p:nvPr/>
          </p:nvSpPr>
          <p:spPr>
            <a:xfrm>
              <a:off x="6712343" y="4306201"/>
              <a:ext cx="354119" cy="344488"/>
            </a:xfrm>
            <a:prstGeom prst="ellipse">
              <a:avLst/>
            </a:prstGeom>
            <a:solidFill>
              <a:srgbClr val="DC00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ALL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endParaRPr kumimoji="1" lang="en-US" altLang="ja-JP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5991326" y="2610208"/>
              <a:ext cx="1770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会社・仕入先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43" name="図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8379" y="4186855"/>
              <a:ext cx="556601" cy="463834"/>
            </a:xfrm>
            <a:prstGeom prst="rect">
              <a:avLst/>
            </a:prstGeom>
          </p:spPr>
        </p:pic>
        <p:pic>
          <p:nvPicPr>
            <p:cNvPr id="44" name="図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4797" y="3586795"/>
              <a:ext cx="556601" cy="463834"/>
            </a:xfrm>
            <a:prstGeom prst="rect">
              <a:avLst/>
            </a:prstGeom>
          </p:spPr>
        </p:pic>
        <p:pic>
          <p:nvPicPr>
            <p:cNvPr id="45" name="図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7130" y="3586795"/>
              <a:ext cx="556601" cy="463834"/>
            </a:xfrm>
            <a:prstGeom prst="rect">
              <a:avLst/>
            </a:prstGeom>
          </p:spPr>
        </p:pic>
        <p:pic>
          <p:nvPicPr>
            <p:cNvPr id="46" name="図 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1781" y="4258689"/>
              <a:ext cx="556601" cy="463834"/>
            </a:xfrm>
            <a:prstGeom prst="rect">
              <a:avLst/>
            </a:prstGeom>
          </p:spPr>
        </p:pic>
        <p:pic>
          <p:nvPicPr>
            <p:cNvPr id="47" name="図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829" y="4744503"/>
              <a:ext cx="556601" cy="463834"/>
            </a:xfrm>
            <a:prstGeom prst="rect">
              <a:avLst/>
            </a:prstGeom>
          </p:spPr>
        </p:pic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3358" y="4756838"/>
              <a:ext cx="556601" cy="463834"/>
            </a:xfrm>
            <a:prstGeom prst="rect">
              <a:avLst/>
            </a:prstGeom>
          </p:spPr>
        </p:pic>
        <p:sp>
          <p:nvSpPr>
            <p:cNvPr id="49" name="テキスト ボックス 48"/>
            <p:cNvSpPr txBox="1"/>
            <p:nvPr/>
          </p:nvSpPr>
          <p:spPr>
            <a:xfrm>
              <a:off x="5268957" y="277384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100" b="1" kern="0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安　定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602402" y="2745587"/>
              <a:ext cx="894394" cy="17586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安　価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085494" y="2989625"/>
              <a:ext cx="1205169" cy="476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最新</a:t>
              </a: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IT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技術を活用した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ビッグデータ分析により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潜在ニーズに応え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繋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がりを増やしていく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7856049" y="4906092"/>
              <a:ext cx="575769" cy="4304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エムテック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ユニティ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FS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DNG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仕入先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7624315" y="4684055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アライアンス</a:t>
              </a:r>
            </a:p>
          </p:txBody>
        </p:sp>
        <p:sp>
          <p:nvSpPr>
            <p:cNvPr id="56" name="テキスト ボックス 55"/>
            <p:cNvSpPr txBox="1"/>
            <p:nvPr/>
          </p:nvSpPr>
          <p:spPr>
            <a:xfrm>
              <a:off x="5415224" y="4883889"/>
              <a:ext cx="434430" cy="5151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運転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省エネ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</a:t>
              </a:r>
              <a:endParaRPr kumimoji="1" lang="en-US" altLang="ja-JP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緑化</a:t>
              </a:r>
            </a:p>
          </p:txBody>
        </p:sp>
        <p:sp>
          <p:nvSpPr>
            <p:cNvPr id="57" name="テキスト ボックス 56"/>
            <p:cNvSpPr txBox="1"/>
            <p:nvPr/>
          </p:nvSpPr>
          <p:spPr>
            <a:xfrm>
              <a:off x="5105864" y="4684054"/>
              <a:ext cx="894394" cy="175869"/>
            </a:xfrm>
            <a:prstGeom prst="roundRect">
              <a:avLst/>
            </a:prstGeom>
            <a:solidFill>
              <a:srgbClr val="DC0032"/>
            </a:solidFill>
          </p:spPr>
          <p:txBody>
            <a:bodyPr wrap="square" lIns="0" tIns="0" rIns="0" bIns="1800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総智総力</a:t>
              </a:r>
              <a:endPara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429267" y="2964153"/>
              <a:ext cx="1158076" cy="4819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日常のお困りごとに対して、</a:t>
              </a:r>
              <a:r>
                <a:rPr kumimoji="1" lang="en-US" altLang="ja-JP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 DN</a:t>
              </a:r>
              <a:r>
                <a:rPr kumimoji="1" lang="ja-JP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</a:t>
              </a:r>
              <a:r>
                <a:rPr kumimoji="1" lang="ja-JP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培った経験を基にした価値を折り込んでサービスを提供</a:t>
              </a:r>
              <a:endPara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-2842272" y="2372549"/>
            <a:ext cx="1186951" cy="563899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運転・保全・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建設・緑化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ソリューション提供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 rotWithShape="1">
          <a:blip r:embed="rId2"/>
          <a:srcRect l="8898"/>
          <a:stretch/>
        </p:blipFill>
        <p:spPr>
          <a:xfrm>
            <a:off x="4748501" y="1798792"/>
            <a:ext cx="4012879" cy="3983305"/>
          </a:xfrm>
          <a:prstGeom prst="rect">
            <a:avLst/>
          </a:prstGeom>
        </p:spPr>
      </p:pic>
      <p:sp>
        <p:nvSpPr>
          <p:cNvPr id="61" name="楕円 60"/>
          <p:cNvSpPr/>
          <p:nvPr/>
        </p:nvSpPr>
        <p:spPr>
          <a:xfrm>
            <a:off x="6531564" y="4297262"/>
            <a:ext cx="673858" cy="613941"/>
          </a:xfrm>
          <a:prstGeom prst="ellipse">
            <a:avLst/>
          </a:prstGeom>
          <a:solidFill>
            <a:srgbClr val="DC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endParaRPr kumimoji="1" lang="en-US" altLang="ja-JP" sz="1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</a:t>
            </a:r>
            <a:r>
              <a:rPr lang="ja-JP" altLang="en-US" sz="1400" b="1" kern="0" noProof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盤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049059" y="2523321"/>
            <a:ext cx="161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・仕入先</a:t>
            </a:r>
            <a:endParaRPr kumimoji="1" lang="ja-JP" alt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64" name="図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705" y="4248573"/>
            <a:ext cx="556601" cy="463834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123" y="3648513"/>
            <a:ext cx="556601" cy="463834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456" y="3648513"/>
            <a:ext cx="556601" cy="463834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07" y="4320407"/>
            <a:ext cx="556601" cy="463834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55" y="4806221"/>
            <a:ext cx="556601" cy="463834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684" y="4818556"/>
            <a:ext cx="556601" cy="46383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5063439" y="2595162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安定供給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7624505" y="2577603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安　価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テキスト ボックス 72"/>
          <p:cNvSpPr txBox="1"/>
          <p:nvPr/>
        </p:nvSpPr>
        <p:spPr>
          <a:xfrm>
            <a:off x="7834247" y="5080009"/>
            <a:ext cx="904555" cy="79479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機能会社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仕入先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7711840" y="4745773"/>
            <a:ext cx="1083572" cy="286064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アライアンス</a:t>
            </a: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4700830" y="5070756"/>
            <a:ext cx="1253082" cy="9916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専門ソリューション</a:t>
            </a:r>
            <a:r>
              <a:rPr kumimoji="1" lang="en-US" altLang="ja-JP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運転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建設</a:t>
            </a:r>
            <a:endParaRPr kumimoji="1" lang="en-US" altLang="ja-JP" sz="10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緑化</a:t>
            </a: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805638" y="4746169"/>
            <a:ext cx="983700" cy="291969"/>
          </a:xfrm>
          <a:prstGeom prst="roundRect">
            <a:avLst/>
          </a:prstGeom>
          <a:solidFill>
            <a:srgbClr val="DC0032"/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総智総力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7641" y="4694447"/>
            <a:ext cx="1649811" cy="27186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3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ニーズに応じた範囲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4" name="グループ化 3"/>
          <p:cNvGrpSpPr/>
          <p:nvPr/>
        </p:nvGrpSpPr>
        <p:grpSpPr>
          <a:xfrm>
            <a:off x="758345" y="5197776"/>
            <a:ext cx="3242261" cy="639812"/>
            <a:chOff x="907636" y="4935743"/>
            <a:chExt cx="3242261" cy="639812"/>
          </a:xfrm>
        </p:grpSpPr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5269088"/>
              <a:ext cx="3242261" cy="306467"/>
            </a:xfrm>
            <a:prstGeom prst="roundRect">
              <a:avLst>
                <a:gd name="adj" fmla="val 17145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DN</a:t>
              </a: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で培った現場経験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テキスト ボックス 102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907636" y="4939328"/>
              <a:ext cx="1908953" cy="306467"/>
            </a:xfrm>
            <a:prstGeom prst="roundRect">
              <a:avLst>
                <a:gd name="adj" fmla="val 20253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専門技術・</a:t>
              </a:r>
              <a:r>
                <a:rPr lang="ja-JP" altLang="en-US" sz="1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技能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4" name="テキスト ボックス 103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2852679" y="4935743"/>
              <a:ext cx="1297218" cy="306467"/>
            </a:xfrm>
            <a:prstGeom prst="roundRect">
              <a:avLst>
                <a:gd name="adj" fmla="val 17862"/>
              </a:avLst>
            </a:prstGeom>
            <a:solidFill>
              <a:srgbClr val="DC0032"/>
            </a:solidFill>
          </p:spPr>
          <p:txBody>
            <a:bodyPr wrap="square" lIns="0" tIns="0" rIns="0" bIns="0" rtlCol="0" anchor="ctr" anchorCtr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専門人材</a:t>
              </a:r>
              <a:endPara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grpSp>
        <p:nvGrpSpPr>
          <p:cNvPr id="7" name="グループ化 6"/>
          <p:cNvGrpSpPr/>
          <p:nvPr/>
        </p:nvGrpSpPr>
        <p:grpSpPr>
          <a:xfrm>
            <a:off x="746224" y="1747992"/>
            <a:ext cx="3242260" cy="2674869"/>
            <a:chOff x="1074946" y="1368921"/>
            <a:chExt cx="3242260" cy="2674869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1074946" y="2288027"/>
              <a:ext cx="3242260" cy="1755763"/>
              <a:chOff x="1053005" y="1852579"/>
              <a:chExt cx="3242260" cy="1755763"/>
            </a:xfrm>
          </p:grpSpPr>
          <p:sp>
            <p:nvSpPr>
              <p:cNvPr id="105" name="テキスト ボックス 104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053005" y="2752924"/>
                <a:ext cx="3242260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現場の施工・設備の整備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実行・確認</a:t>
                </a:r>
                <a:endParaRPr kumimoji="1" lang="en-US" altLang="ja-JP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107" name="テキスト ボックス 106">
                <a:extLst>
                  <a:ext uri="{FF2B5EF4-FFF2-40B4-BE49-F238E27FC236}">
                    <a16:creationId xmlns:a16="http://schemas.microsoft.com/office/drawing/2014/main" id="{E1B14884-C022-4487-9EB1-88D3A93C5FD2}"/>
                  </a:ext>
                </a:extLst>
              </p:cNvPr>
              <p:cNvSpPr txBox="1"/>
              <p:nvPr/>
            </p:nvSpPr>
            <p:spPr>
              <a:xfrm>
                <a:off x="1401150" y="1852579"/>
                <a:ext cx="2532186" cy="855418"/>
              </a:xfrm>
              <a:prstGeom prst="trapezoid">
                <a:avLst>
                  <a:gd name="adj" fmla="val 40075"/>
                </a:avLst>
              </a:prstGeom>
              <a:solidFill>
                <a:srgbClr val="FFFF99"/>
              </a:solidFill>
              <a:ln w="19050">
                <a:solidFill>
                  <a:srgbClr val="FF9900"/>
                </a:solidFill>
              </a:ln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lvl="0" algn="ctr">
                  <a:defRPr/>
                </a:pP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保全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</a:t>
                </a:r>
                <a:r>
                  <a:rPr lang="ja-JP" altLang="en-US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建設</a:t>
                </a: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・省エネ</a:t>
                </a:r>
                <a:endParaRPr lang="en-US" altLang="ja-JP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lvl="0" algn="ctr">
                  <a:defRPr/>
                </a:pPr>
                <a:r>
                  <a:rPr lang="ja-JP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企画・計画</a:t>
                </a:r>
                <a:endParaRPr lang="ja-JP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1B14884-C022-4487-9EB1-88D3A93C5FD2}"/>
                </a:ext>
              </a:extLst>
            </p:cNvPr>
            <p:cNvSpPr txBox="1"/>
            <p:nvPr/>
          </p:nvSpPr>
          <p:spPr>
            <a:xfrm>
              <a:off x="1766017" y="1368921"/>
              <a:ext cx="1795775" cy="742668"/>
            </a:xfrm>
            <a:prstGeom prst="trapezoid">
              <a:avLst>
                <a:gd name="adj" fmla="val 53755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lIns="0" tIns="0" rIns="0" bIns="0" rtlCol="0" anchor="ctr" anchorCtr="1">
              <a:noAutofit/>
            </a:bodyPr>
            <a:lstStyle/>
            <a:p>
              <a:pPr lvl="0" algn="ctr">
                <a:defRPr/>
              </a:pPr>
              <a:r>
                <a:rPr lang="ja-JP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運</a:t>
              </a:r>
              <a:r>
                <a:rPr lang="ja-JP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営・戦略</a:t>
              </a:r>
              <a:endParaRPr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614653" y="4938498"/>
            <a:ext cx="3571610" cy="1043202"/>
          </a:xfrm>
          <a:prstGeom prst="roundRect">
            <a:avLst>
              <a:gd name="adj" fmla="val 7783"/>
            </a:avLst>
          </a:pr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下矢印 7"/>
          <p:cNvSpPr/>
          <p:nvPr/>
        </p:nvSpPr>
        <p:spPr>
          <a:xfrm flipV="1">
            <a:off x="2131862" y="4390944"/>
            <a:ext cx="457200" cy="544698"/>
          </a:xfrm>
          <a:prstGeom prst="downArrow">
            <a:avLst/>
          </a:prstGeom>
          <a:gradFill>
            <a:gsLst>
              <a:gs pos="0">
                <a:srgbClr val="DC0032"/>
              </a:gs>
              <a:gs pos="19000">
                <a:srgbClr val="DC0032"/>
              </a:gs>
              <a:gs pos="50000">
                <a:srgbClr val="FFFF99"/>
              </a:gs>
              <a:gs pos="100000">
                <a:srgbClr val="FFFF99"/>
              </a:gs>
            </a:gsLst>
            <a:lin ang="5400000" scaled="1"/>
          </a:gradFill>
          <a:ln w="952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2890644" y="1868853"/>
            <a:ext cx="1628892" cy="666734"/>
          </a:xfrm>
          <a:prstGeom prst="wedgeEllipseCallout">
            <a:avLst>
              <a:gd name="adj1" fmla="val -46828"/>
              <a:gd name="adj2" fmla="val 92392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信頼性</a:t>
            </a:r>
            <a:r>
              <a:rPr lang="ja-JP" altLang="en-US" sz="1600" b="1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向上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コスト適正化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上下矢印 9"/>
          <p:cNvSpPr/>
          <p:nvPr/>
        </p:nvSpPr>
        <p:spPr>
          <a:xfrm>
            <a:off x="2248726" y="2361420"/>
            <a:ext cx="252785" cy="397380"/>
          </a:xfrm>
          <a:prstGeom prst="upDownArrow">
            <a:avLst/>
          </a:prstGeom>
          <a:solidFill>
            <a:srgbClr val="000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3071034" y="3006296"/>
            <a:ext cx="1453046" cy="730745"/>
          </a:xfrm>
          <a:prstGeom prst="wedgeEllipseCallout">
            <a:avLst>
              <a:gd name="adj1" fmla="val -49740"/>
              <a:gd name="adj2" fmla="val 53684"/>
            </a:avLst>
          </a:prstGeom>
          <a:solidFill>
            <a:srgbClr val="DC0032">
              <a:alpha val="80000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現場状況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適切な方策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512481" y="2856430"/>
            <a:ext cx="0" cy="20820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>
            <a:off x="371483" y="2809706"/>
            <a:ext cx="7737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線コネクタ 113"/>
          <p:cNvCxnSpPr/>
          <p:nvPr/>
        </p:nvCxnSpPr>
        <p:spPr>
          <a:xfrm flipH="1">
            <a:off x="614653" y="3640815"/>
            <a:ext cx="32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線矢印コネクタ 114"/>
          <p:cNvCxnSpPr/>
          <p:nvPr/>
        </p:nvCxnSpPr>
        <p:spPr>
          <a:xfrm flipV="1">
            <a:off x="661546" y="3705031"/>
            <a:ext cx="0" cy="123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535193" y="4940191"/>
            <a:ext cx="1675459" cy="246349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1B14884-C022-4487-9EB1-88D3A93C5FD2}"/>
              </a:ext>
            </a:extLst>
          </p:cNvPr>
          <p:cNvSpPr txBox="1"/>
          <p:nvPr/>
        </p:nvSpPr>
        <p:spPr>
          <a:xfrm>
            <a:off x="4674412" y="1195504"/>
            <a:ext cx="429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lang="ja-JP" alt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ソリューションの提供方法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テキスト ボックス 119"/>
          <p:cNvSpPr txBox="1"/>
          <p:nvPr/>
        </p:nvSpPr>
        <p:spPr>
          <a:xfrm>
            <a:off x="6334963" y="2907117"/>
            <a:ext cx="1027853" cy="282903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18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人手不足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4824890" y="1695489"/>
            <a:ext cx="119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kern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三河地区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2" name="テキスト ボックス 12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797554" y="5542409"/>
            <a:ext cx="2175596" cy="45140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デンソーファシリティーズ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プラットフォーム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en-US" altLang="ja-JP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930459" y="3166602"/>
            <a:ext cx="1875835" cy="52835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個々の課題に</a:t>
            </a:r>
            <a:endParaRPr kumimoji="1" lang="en-US" altLang="ja-JP" sz="1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最適ソリューション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7254279" y="4056046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設備・稼働データ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5499016" y="4102656"/>
            <a:ext cx="1058791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保守・点検データ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15688" y="3796639"/>
            <a:ext cx="632580" cy="29751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分析・</a:t>
            </a:r>
            <a:r>
              <a:rPr kumimoji="1" lang="en-US" altLang="ja-JP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AI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369485" y="5072753"/>
            <a:ext cx="944710" cy="4006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業務の効率化</a:t>
            </a:r>
            <a:endParaRPr lang="en-US" altLang="ja-JP" sz="9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高品質化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65440" y="4693458"/>
            <a:ext cx="2056973" cy="31034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300" b="1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専門ソリューションを提供</a:t>
            </a:r>
            <a:endParaRPr kumimoji="1" lang="ja-JP" altLang="en-US" sz="1300" b="1" i="0" u="none" strike="noStrike" kern="1200" cap="none" spc="0" normalizeH="0" baseline="0" noProof="0" dirty="0">
              <a:ln>
                <a:noFill/>
              </a:ln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5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82963" y="1100487"/>
            <a:ext cx="4163098" cy="434808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、施設運用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の共通課題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303486" y="5556143"/>
            <a:ext cx="8561240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7421" y="5646015"/>
            <a:ext cx="8646209" cy="349702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更新・保全と</a:t>
            </a:r>
            <a:r>
              <a:rPr kumimoji="1" lang="ja-JP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省エネの</a:t>
            </a:r>
            <a:r>
              <a:rPr kumimoji="1" lang="ja-JP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取組み強化がポイント</a:t>
            </a:r>
            <a:endParaRPr kumimoji="1" lang="en-US" altLang="ja-JP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14253" y="3956153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82962" y="755014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03487" y="1100486"/>
            <a:ext cx="4272326" cy="434808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03486" y="755014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運用上の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2" y="1505097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395718" y="1170478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50336" y="1599845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497682" y="2345083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66831" y="2784617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4742617" y="1169538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37223" y="2768696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15" y="1506514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190161" y="1500886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79798"/>
              </p:ext>
            </p:extLst>
          </p:nvPr>
        </p:nvGraphicFramePr>
        <p:xfrm>
          <a:off x="4733971" y="3327531"/>
          <a:ext cx="4079540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37345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314219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6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6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161192" y="1165001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06014" y="3097911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4" name="正方形/長方形 23"/>
          <p:cNvSpPr/>
          <p:nvPr/>
        </p:nvSpPr>
        <p:spPr>
          <a:xfrm>
            <a:off x="8216537" y="6412506"/>
            <a:ext cx="67240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3/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Box 503"/>
          <p:cNvSpPr txBox="1">
            <a:spLocks noChangeArrowheads="1"/>
          </p:cNvSpPr>
          <p:nvPr/>
        </p:nvSpPr>
        <p:spPr bwMode="auto">
          <a:xfrm>
            <a:off x="6149376" y="2772292"/>
            <a:ext cx="14266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４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、専門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ソリューションの事例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115172" y="1781881"/>
            <a:ext cx="3041004" cy="920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Text Box 655"/>
          <p:cNvSpPr txBox="1">
            <a:spLocks noChangeArrowheads="1"/>
          </p:cNvSpPr>
          <p:nvPr/>
        </p:nvSpPr>
        <p:spPr bwMode="auto">
          <a:xfrm>
            <a:off x="3138097" y="2728796"/>
            <a:ext cx="155532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■スレート屋根改修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無塵工法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特許取得）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" name="Text Box 655"/>
          <p:cNvSpPr txBox="1">
            <a:spLocks noChangeArrowheads="1"/>
          </p:cNvSpPr>
          <p:nvPr/>
        </p:nvSpPr>
        <p:spPr bwMode="auto">
          <a:xfrm>
            <a:off x="4499576" y="2846493"/>
            <a:ext cx="15713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■雨樋・谷樋修繕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AutoShape 455"/>
          <p:cNvSpPr>
            <a:spLocks noChangeArrowheads="1"/>
          </p:cNvSpPr>
          <p:nvPr/>
        </p:nvSpPr>
        <p:spPr bwMode="auto">
          <a:xfrm>
            <a:off x="3131840" y="707217"/>
            <a:ext cx="2952328" cy="4515018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Text Box 655"/>
          <p:cNvSpPr txBox="1">
            <a:spLocks noChangeArrowheads="1"/>
          </p:cNvSpPr>
          <p:nvPr/>
        </p:nvSpPr>
        <p:spPr bwMode="auto">
          <a:xfrm>
            <a:off x="3131840" y="731324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建　　設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AutoShape 455"/>
          <p:cNvSpPr>
            <a:spLocks noChangeArrowheads="1"/>
          </p:cNvSpPr>
          <p:nvPr/>
        </p:nvSpPr>
        <p:spPr bwMode="auto">
          <a:xfrm>
            <a:off x="6156176" y="715455"/>
            <a:ext cx="2852559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 Box 655"/>
          <p:cNvSpPr txBox="1">
            <a:spLocks noChangeArrowheads="1"/>
          </p:cNvSpPr>
          <p:nvPr/>
        </p:nvSpPr>
        <p:spPr bwMode="auto">
          <a:xfrm>
            <a:off x="6156176" y="731291"/>
            <a:ext cx="28083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省 エ ネ　</a:t>
            </a:r>
            <a:endParaRPr kumimoji="0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Text Box 655"/>
          <p:cNvSpPr txBox="1">
            <a:spLocks noChangeArrowheads="1"/>
          </p:cNvSpPr>
          <p:nvPr/>
        </p:nvSpPr>
        <p:spPr bwMode="auto">
          <a:xfrm>
            <a:off x="3141876" y="4089037"/>
            <a:ext cx="119282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■リニューアル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" name="Text Box 655"/>
          <p:cNvSpPr txBox="1">
            <a:spLocks noChangeArrowheads="1"/>
          </p:cNvSpPr>
          <p:nvPr/>
        </p:nvSpPr>
        <p:spPr bwMode="auto">
          <a:xfrm>
            <a:off x="4388888" y="4095724"/>
            <a:ext cx="1422273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■緑化企画</a:t>
            </a:r>
            <a:endParaRPr kumimoji="0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6084168" y="1023047"/>
            <a:ext cx="3042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エネルギー見える化から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診断・改善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対策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までトータル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で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支援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Rectangle 658"/>
          <p:cNvSpPr>
            <a:spLocks noChangeArrowheads="1"/>
          </p:cNvSpPr>
          <p:nvPr/>
        </p:nvSpPr>
        <p:spPr bwMode="auto">
          <a:xfrm>
            <a:off x="8703443" y="3783464"/>
            <a:ext cx="4571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ja-JP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3" name="Picture 6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94" y="1968673"/>
            <a:ext cx="454593" cy="368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923" y="2070272"/>
            <a:ext cx="465453" cy="3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66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24" y="2170285"/>
            <a:ext cx="460799" cy="37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67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905" y="2400248"/>
            <a:ext cx="460799" cy="37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テキスト ボックス 27"/>
          <p:cNvSpPr txBox="1"/>
          <p:nvPr/>
        </p:nvSpPr>
        <p:spPr>
          <a:xfrm>
            <a:off x="3121960" y="971945"/>
            <a:ext cx="2852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➢生産施設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32" name="Text Box 685"/>
          <p:cNvSpPr txBox="1">
            <a:spLocks noChangeArrowheads="1"/>
          </p:cNvSpPr>
          <p:nvPr/>
        </p:nvSpPr>
        <p:spPr bwMode="auto">
          <a:xfrm>
            <a:off x="3304828" y="1562668"/>
            <a:ext cx="25875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■生産設備のﾕｰﾃｨﾘﾃｨ 一元施工</a:t>
            </a:r>
            <a:endParaRPr kumimoji="0" lang="en-US" altLang="ja-JP" sz="11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解体～運搬～復元</a:t>
            </a:r>
            <a:r>
              <a:rPr kumimoji="0" lang="en-US" altLang="ja-JP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969340"/>
            <a:ext cx="1385275" cy="795667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0" y="1969341"/>
            <a:ext cx="1302869" cy="795667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71" y="3141092"/>
            <a:ext cx="1352959" cy="7474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テキスト ボックス 36"/>
          <p:cNvSpPr txBox="1"/>
          <p:nvPr/>
        </p:nvSpPr>
        <p:spPr>
          <a:xfrm>
            <a:off x="3137845" y="3884222"/>
            <a:ext cx="3002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お客様のニーズに応える企画設計</a:t>
            </a:r>
            <a:endParaRPr kumimoji="1" lang="en-US" altLang="ja-JP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41" y="4341413"/>
            <a:ext cx="1248833" cy="803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AutoShape 455"/>
          <p:cNvSpPr>
            <a:spLocks noChangeArrowheads="1"/>
          </p:cNvSpPr>
          <p:nvPr/>
        </p:nvSpPr>
        <p:spPr bwMode="auto">
          <a:xfrm>
            <a:off x="179512" y="715455"/>
            <a:ext cx="2880320" cy="4506780"/>
          </a:xfrm>
          <a:prstGeom prst="roundRect">
            <a:avLst>
              <a:gd name="adj" fmla="val 5903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1" name="Text Box 655"/>
          <p:cNvSpPr txBox="1">
            <a:spLocks noChangeArrowheads="1"/>
          </p:cNvSpPr>
          <p:nvPr/>
        </p:nvSpPr>
        <p:spPr bwMode="auto">
          <a:xfrm>
            <a:off x="275862" y="1585915"/>
            <a:ext cx="246452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■専門保全：例）配管劣化診断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270547" y="1193213"/>
            <a:ext cx="285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生産ﾕｰﾃｨﾘﾃｨ設備の運転保全における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専門スキルを手の内化し、内製で実施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58" name="Picture 12" descr="F:\山崎\デンソー書式\谷樋\2014年度\西尾405\写真\8月2日\DSCF3087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8" y="3144179"/>
            <a:ext cx="1137323" cy="7560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 descr="Z:\33.工事サービス部\12.開発\◆緑化事業化検討\☆☆全社緑地改善工事\施工前　施工後　写真\施工後写真\本社\6.17\Resized\CIMG250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76" y="4324692"/>
            <a:ext cx="1349436" cy="79471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 Box 655"/>
          <p:cNvSpPr txBox="1">
            <a:spLocks noChangeArrowheads="1"/>
          </p:cNvSpPr>
          <p:nvPr/>
        </p:nvSpPr>
        <p:spPr bwMode="auto">
          <a:xfrm>
            <a:off x="147939" y="731291"/>
            <a:ext cx="29245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保　　全</a:t>
            </a:r>
            <a:endParaRPr kumimoji="0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6" name="Text Box 3"/>
          <p:cNvSpPr txBox="1">
            <a:spLocks noChangeArrowheads="1"/>
          </p:cNvSpPr>
          <p:nvPr/>
        </p:nvSpPr>
        <p:spPr bwMode="auto">
          <a:xfrm>
            <a:off x="81438" y="5356043"/>
            <a:ext cx="8986362" cy="797311"/>
          </a:xfrm>
          <a:prstGeom prst="rect">
            <a:avLst/>
          </a:prstGeom>
          <a:solidFill>
            <a:srgbClr val="1F497D">
              <a:lumMod val="75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square" tIns="108000" bIns="72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デンソーで</a:t>
            </a:r>
            <a:r>
              <a:rPr kumimoji="0" lang="ja-JP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培っ</a:t>
            </a: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た「技術力・現場力・カイゼン力」を活かし</a:t>
            </a:r>
            <a:endParaRPr kumimoji="0" lang="en-US" altLang="ja-JP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ソリューション事業でデンソーグループに貢献します</a:t>
            </a:r>
            <a:endParaRPr kumimoji="0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69" name="Text Box 655"/>
          <p:cNvSpPr txBox="1">
            <a:spLocks noChangeArrowheads="1"/>
          </p:cNvSpPr>
          <p:nvPr/>
        </p:nvSpPr>
        <p:spPr bwMode="auto">
          <a:xfrm>
            <a:off x="161834" y="3886470"/>
            <a:ext cx="1650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■ドローン建物診断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0" name="Text Box 655"/>
          <p:cNvSpPr txBox="1">
            <a:spLocks noChangeArrowheads="1"/>
          </p:cNvSpPr>
          <p:nvPr/>
        </p:nvSpPr>
        <p:spPr bwMode="auto">
          <a:xfrm>
            <a:off x="212066" y="3532247"/>
            <a:ext cx="280786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 t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➢ビルメンテナンス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1" name="Text Box 655"/>
          <p:cNvSpPr txBox="1">
            <a:spLocks noChangeArrowheads="1"/>
          </p:cNvSpPr>
          <p:nvPr/>
        </p:nvSpPr>
        <p:spPr bwMode="auto">
          <a:xfrm>
            <a:off x="237749" y="959617"/>
            <a:ext cx="17558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➢プラント</a:t>
            </a:r>
            <a:endParaRPr kumimoji="0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3740" y="3686929"/>
            <a:ext cx="28761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日常・定期点検、劣化診断、改修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・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修繕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pic>
        <p:nvPicPr>
          <p:cNvPr id="80" name="Picture 3"/>
          <p:cNvPicPr>
            <a:picLocks noChangeAspect="1" noChangeArrowheads="1"/>
          </p:cNvPicPr>
          <p:nvPr/>
        </p:nvPicPr>
        <p:blipFill>
          <a:blip r:embed="rId14"/>
          <a:srcRect t="1096" b="2718"/>
          <a:stretch>
            <a:fillRect/>
          </a:stretch>
        </p:blipFill>
        <p:spPr bwMode="auto">
          <a:xfrm>
            <a:off x="6233936" y="2000733"/>
            <a:ext cx="1462137" cy="75676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矢印 5"/>
          <p:cNvSpPr/>
          <p:nvPr/>
        </p:nvSpPr>
        <p:spPr>
          <a:xfrm>
            <a:off x="7820372" y="2106914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81" name="Picture 22" descr="P8210032_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22" y="4312058"/>
            <a:ext cx="802666" cy="80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0926" y="4215073"/>
            <a:ext cx="1323818" cy="1005851"/>
          </a:xfrm>
          <a:prstGeom prst="rect">
            <a:avLst/>
          </a:prstGeom>
        </p:spPr>
      </p:pic>
      <p:sp>
        <p:nvSpPr>
          <p:cNvPr id="91" name="右矢印 90"/>
          <p:cNvSpPr/>
          <p:nvPr/>
        </p:nvSpPr>
        <p:spPr>
          <a:xfrm>
            <a:off x="7358952" y="4296550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Text Box 655"/>
          <p:cNvSpPr txBox="1">
            <a:spLocks noChangeArrowheads="1"/>
          </p:cNvSpPr>
          <p:nvPr/>
        </p:nvSpPr>
        <p:spPr bwMode="auto">
          <a:xfrm>
            <a:off x="6159701" y="3824318"/>
            <a:ext cx="280478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■現場改善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例：モータのインバータ化</a:t>
            </a:r>
            <a:r>
              <a:rPr kumimoji="0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</p:txBody>
      </p:sp>
      <p:sp>
        <p:nvSpPr>
          <p:cNvPr id="15" name="正方形/長方形 14"/>
          <p:cNvSpPr/>
          <p:nvPr/>
        </p:nvSpPr>
        <p:spPr>
          <a:xfrm>
            <a:off x="6235988" y="4006470"/>
            <a:ext cx="24299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負荷に見合ったモータ</a:t>
            </a: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の最適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制御</a:t>
            </a:r>
          </a:p>
        </p:txBody>
      </p:sp>
      <p:sp>
        <p:nvSpPr>
          <p:cNvPr id="27" name="Text Box 503"/>
          <p:cNvSpPr txBox="1">
            <a:spLocks noChangeArrowheads="1"/>
          </p:cNvSpPr>
          <p:nvPr/>
        </p:nvSpPr>
        <p:spPr bwMode="auto">
          <a:xfrm>
            <a:off x="6151363" y="1519761"/>
            <a:ext cx="230842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■エネルギー見える化（ＥＭＳ）</a:t>
            </a:r>
            <a:endParaRPr kumimoji="0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3009738" y="1200092"/>
            <a:ext cx="3233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独自のノウハウで生産環境から設備移動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　まで考慮した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Only 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One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のサービス</a:t>
            </a: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を提案</a:t>
            </a:r>
            <a:endParaRPr kumimoji="1" lang="en-US" altLang="ja-JP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Meiryo UI" panose="020B0604030504040204" pitchFamily="50" charset="-128"/>
            </a:endParaRPr>
          </a:p>
        </p:txBody>
      </p:sp>
      <p:grpSp>
        <p:nvGrpSpPr>
          <p:cNvPr id="62" name="グループ化 61"/>
          <p:cNvGrpSpPr/>
          <p:nvPr/>
        </p:nvGrpSpPr>
        <p:grpSpPr>
          <a:xfrm>
            <a:off x="346534" y="4137434"/>
            <a:ext cx="2572283" cy="1020513"/>
            <a:chOff x="3672025" y="1340768"/>
            <a:chExt cx="4947827" cy="2336339"/>
          </a:xfrm>
        </p:grpSpPr>
        <p:pic>
          <p:nvPicPr>
            <p:cNvPr id="67" name="Picture 4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025" y="1340768"/>
              <a:ext cx="2435002" cy="2336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9544" y="2419873"/>
              <a:ext cx="2780308" cy="12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Picture 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194" y="3952137"/>
            <a:ext cx="1291722" cy="722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テキスト ボックス 28"/>
          <p:cNvSpPr txBox="1"/>
          <p:nvPr/>
        </p:nvSpPr>
        <p:spPr>
          <a:xfrm>
            <a:off x="394602" y="4210548"/>
            <a:ext cx="70087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熱画像</a:t>
            </a:r>
          </a:p>
        </p:txBody>
      </p:sp>
      <p:sp>
        <p:nvSpPr>
          <p:cNvPr id="74" name="正方形/長方形 73"/>
          <p:cNvSpPr/>
          <p:nvPr/>
        </p:nvSpPr>
        <p:spPr>
          <a:xfrm>
            <a:off x="6138541" y="1728038"/>
            <a:ext cx="29727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各社のニーズに合わせてカスタマイズが可能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0" name="角丸四角形吹き出し 29"/>
          <p:cNvSpPr/>
          <p:nvPr/>
        </p:nvSpPr>
        <p:spPr>
          <a:xfrm>
            <a:off x="3334949" y="4953020"/>
            <a:ext cx="2601450" cy="208988"/>
          </a:xfrm>
          <a:prstGeom prst="wedgeRoundRectCallout">
            <a:avLst>
              <a:gd name="adj1" fmla="val 24478"/>
              <a:gd name="adj2" fmla="val -108424"/>
              <a:gd name="adj3" fmla="val 16667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年連続日本緑化ｾﾝﾀｰ会長賞受賞</a:t>
            </a:r>
            <a:r>
              <a:rPr kumimoji="1" lang="ja-JP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に貢献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91840" y="1834488"/>
            <a:ext cx="2684121" cy="16694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3" name="Picture 54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700" y="2756115"/>
            <a:ext cx="1058884" cy="68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" name="Picture 5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2213474"/>
            <a:ext cx="768709" cy="53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グループ化 42"/>
          <p:cNvGrpSpPr/>
          <p:nvPr/>
        </p:nvGrpSpPr>
        <p:grpSpPr>
          <a:xfrm>
            <a:off x="578958" y="1893201"/>
            <a:ext cx="940189" cy="892443"/>
            <a:chOff x="3432998" y="2244272"/>
            <a:chExt cx="2046707" cy="1946783"/>
          </a:xfrm>
        </p:grpSpPr>
        <p:sp>
          <p:nvSpPr>
            <p:cNvPr id="146" name="テキスト ボックス 145"/>
            <p:cNvSpPr txBox="1"/>
            <p:nvPr/>
          </p:nvSpPr>
          <p:spPr>
            <a:xfrm>
              <a:off x="4519370" y="2845261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配管</a:t>
              </a:r>
            </a:p>
          </p:txBody>
        </p:sp>
        <p:grpSp>
          <p:nvGrpSpPr>
            <p:cNvPr id="147" name="グループ化 146"/>
            <p:cNvGrpSpPr/>
            <p:nvPr/>
          </p:nvGrpSpPr>
          <p:grpSpPr>
            <a:xfrm rot="5400000">
              <a:off x="3251769" y="2425501"/>
              <a:ext cx="1946783" cy="1584325"/>
              <a:chOff x="427999" y="3453558"/>
              <a:chExt cx="1946783" cy="1584325"/>
            </a:xfrm>
          </p:grpSpPr>
          <p:grpSp>
            <p:nvGrpSpPr>
              <p:cNvPr id="148" name="Group 24"/>
              <p:cNvGrpSpPr>
                <a:grpSpLocks/>
              </p:cNvGrpSpPr>
              <p:nvPr/>
            </p:nvGrpSpPr>
            <p:grpSpPr bwMode="auto">
              <a:xfrm>
                <a:off x="1192838" y="3691683"/>
                <a:ext cx="1002431" cy="992187"/>
                <a:chOff x="756" y="1104"/>
                <a:chExt cx="1104" cy="1008"/>
              </a:xfrm>
            </p:grpSpPr>
            <p:sp>
              <p:nvSpPr>
                <p:cNvPr id="155" name="Oval 25" descr="右上がり対角線 (反転)"/>
                <p:cNvSpPr>
                  <a:spLocks noChangeArrowheads="1"/>
                </p:cNvSpPr>
                <p:nvPr/>
              </p:nvSpPr>
              <p:spPr bwMode="auto">
                <a:xfrm>
                  <a:off x="756" y="1104"/>
                  <a:ext cx="1104" cy="1008"/>
                </a:xfrm>
                <a:prstGeom prst="ellipse">
                  <a:avLst/>
                </a:prstGeom>
                <a:pattFill prst="dkUpDiag">
                  <a:fgClr>
                    <a:schemeClr val="bg2"/>
                  </a:fgClr>
                  <a:bgClr>
                    <a:schemeClr val="bg1"/>
                  </a:bgClr>
                </a:patt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6" name="Oval 26"/>
                <p:cNvSpPr>
                  <a:spLocks noChangeArrowheads="1"/>
                </p:cNvSpPr>
                <p:nvPr/>
              </p:nvSpPr>
              <p:spPr bwMode="auto">
                <a:xfrm>
                  <a:off x="960" y="1296"/>
                  <a:ext cx="714" cy="640"/>
                </a:xfrm>
                <a:prstGeom prst="ellipse">
                  <a:avLst/>
                </a:prstGeom>
                <a:solidFill>
                  <a:srgbClr val="FFFF99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  <p:sp>
              <p:nvSpPr>
                <p:cNvPr id="157" name="Oval 27"/>
                <p:cNvSpPr>
                  <a:spLocks noChangeArrowheads="1"/>
                </p:cNvSpPr>
                <p:nvPr/>
              </p:nvSpPr>
              <p:spPr bwMode="auto">
                <a:xfrm>
                  <a:off x="1067" y="1397"/>
                  <a:ext cx="500" cy="438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endParaRPr>
                </a:p>
              </p:txBody>
            </p:sp>
          </p:grpSp>
          <p:sp>
            <p:nvSpPr>
              <p:cNvPr id="149" name="Line 28"/>
              <p:cNvSpPr>
                <a:spLocks noChangeShapeType="1"/>
              </p:cNvSpPr>
              <p:nvPr/>
            </p:nvSpPr>
            <p:spPr bwMode="auto">
              <a:xfrm flipV="1">
                <a:off x="732978" y="4225083"/>
                <a:ext cx="1641804" cy="206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0" name="Line 29"/>
              <p:cNvSpPr>
                <a:spLocks noChangeShapeType="1"/>
              </p:cNvSpPr>
              <p:nvPr/>
            </p:nvSpPr>
            <p:spPr bwMode="auto">
              <a:xfrm>
                <a:off x="2206165" y="3453558"/>
                <a:ext cx="0" cy="1584325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1" name="Line 30"/>
              <p:cNvSpPr>
                <a:spLocks noChangeShapeType="1"/>
              </p:cNvSpPr>
              <p:nvPr/>
            </p:nvSpPr>
            <p:spPr bwMode="auto">
              <a:xfrm>
                <a:off x="1704949" y="3453558"/>
                <a:ext cx="0" cy="158432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31"/>
              <p:cNvSpPr>
                <a:spLocks noChangeShapeType="1"/>
              </p:cNvSpPr>
              <p:nvPr/>
            </p:nvSpPr>
            <p:spPr bwMode="auto">
              <a:xfrm flipV="1">
                <a:off x="732978" y="3691683"/>
                <a:ext cx="1473185" cy="543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Line 32"/>
              <p:cNvSpPr>
                <a:spLocks noChangeShapeType="1"/>
              </p:cNvSpPr>
              <p:nvPr/>
            </p:nvSpPr>
            <p:spPr bwMode="auto">
              <a:xfrm>
                <a:off x="732978" y="4245719"/>
                <a:ext cx="1473185" cy="396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フローチャート : 論理積ゲート 90"/>
              <p:cNvSpPr/>
              <p:nvPr/>
            </p:nvSpPr>
            <p:spPr>
              <a:xfrm>
                <a:off x="427999" y="4112901"/>
                <a:ext cx="233036" cy="270333"/>
              </a:xfrm>
              <a:prstGeom prst="flowChartDelay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</p:grpSp>
        <p:sp>
          <p:nvSpPr>
            <p:cNvPr id="158" name="テキスト ボックス 157"/>
            <p:cNvSpPr txBox="1"/>
            <p:nvPr/>
          </p:nvSpPr>
          <p:spPr>
            <a:xfrm>
              <a:off x="3519104" y="2885600"/>
              <a:ext cx="960335" cy="537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メイリオ" panose="020B0604030504040204" pitchFamily="50" charset="-128"/>
                </a:rPr>
                <a:t>保温</a:t>
              </a:r>
            </a:p>
          </p:txBody>
        </p:sp>
        <p:cxnSp>
          <p:nvCxnSpPr>
            <p:cNvPr id="159" name="直線矢印コネクタ 158"/>
            <p:cNvCxnSpPr/>
            <p:nvPr/>
          </p:nvCxnSpPr>
          <p:spPr>
            <a:xfrm flipH="1">
              <a:off x="4454935" y="3018636"/>
              <a:ext cx="295688" cy="3387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線矢印コネクタ 159"/>
            <p:cNvCxnSpPr/>
            <p:nvPr/>
          </p:nvCxnSpPr>
          <p:spPr>
            <a:xfrm>
              <a:off x="3728686" y="3057119"/>
              <a:ext cx="231563" cy="2343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2" y="2919914"/>
            <a:ext cx="1037771" cy="502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テキスト ボックス 161"/>
          <p:cNvSpPr txBox="1"/>
          <p:nvPr/>
        </p:nvSpPr>
        <p:spPr>
          <a:xfrm>
            <a:off x="384359" y="2765707"/>
            <a:ext cx="12610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放射線画像診断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339094" y="1864475"/>
            <a:ext cx="57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ガンマ線</a:t>
            </a:r>
          </a:p>
        </p:txBody>
      </p:sp>
      <p:sp>
        <p:nvSpPr>
          <p:cNvPr id="163" name="テキスト ボックス 162"/>
          <p:cNvSpPr txBox="1"/>
          <p:nvPr/>
        </p:nvSpPr>
        <p:spPr>
          <a:xfrm>
            <a:off x="1544216" y="1907994"/>
            <a:ext cx="135914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超音波探傷診断</a:t>
            </a:r>
          </a:p>
        </p:txBody>
      </p:sp>
      <p:pic>
        <p:nvPicPr>
          <p:cNvPr id="83" name="Picture 65" descr="Z:\32.省エネITソリューション部\10.営業、パンフレット\09.パンフレット\パンフ用資料\IMG_0007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90" y="3029947"/>
            <a:ext cx="1183600" cy="80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93431" y="3007311"/>
            <a:ext cx="1223289" cy="809701"/>
          </a:xfrm>
          <a:prstGeom prst="rect">
            <a:avLst/>
          </a:prstGeom>
        </p:spPr>
      </p:pic>
      <p:sp>
        <p:nvSpPr>
          <p:cNvPr id="85" name="右矢印 84"/>
          <p:cNvSpPr/>
          <p:nvPr/>
        </p:nvSpPr>
        <p:spPr>
          <a:xfrm>
            <a:off x="7523704" y="3127561"/>
            <a:ext cx="128571" cy="59012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正方形/長方形 85"/>
          <p:cNvSpPr/>
          <p:nvPr/>
        </p:nvSpPr>
        <p:spPr>
          <a:xfrm>
            <a:off x="8324905" y="6437170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7" name="テキスト ボックス 86"/>
          <p:cNvSpPr txBox="1"/>
          <p:nvPr/>
        </p:nvSpPr>
        <p:spPr>
          <a:xfrm>
            <a:off x="7358952" y="-61963"/>
            <a:ext cx="18664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DNG</a:t>
            </a:r>
            <a:r>
              <a:rPr kumimoji="1" lang="ja-JP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会社説明資料</a:t>
            </a:r>
            <a:r>
              <a:rPr kumimoji="1" lang="ja-JP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転載</a:t>
            </a:r>
          </a:p>
        </p:txBody>
      </p:sp>
    </p:spTree>
    <p:extLst>
      <p:ext uri="{BB962C8B-B14F-4D97-AF65-F5344CB8AC3E}">
        <p14:creationId xmlns:p14="http://schemas.microsoft.com/office/powerpoint/2010/main" val="40172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222136" y="1750784"/>
            <a:ext cx="8751553" cy="4337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092870" cy="468000"/>
          </a:xfrm>
        </p:spPr>
        <p:txBody>
          <a:bodyPr rIns="36000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５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、神星工業㈱　省エネの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進め方 </a:t>
            </a:r>
            <a:r>
              <a:rPr lang="en-US" altLang="ja-JP" sz="2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77162" y="1162431"/>
            <a:ext cx="1800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システムイメージ</a:t>
            </a:r>
            <a:r>
              <a:rPr kumimoji="1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66655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目標の共有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987803"/>
            <a:ext cx="8743933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53815"/>
            <a:ext cx="8743933" cy="303536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エコビジョン２０２５目標達成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の支援 ： 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原単位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主に電気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▲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4%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／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年への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貢献 </a:t>
            </a:r>
            <a:r>
              <a:rPr kumimoji="1" lang="ja-JP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*対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19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年度比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1" y="2109254"/>
            <a:ext cx="842589" cy="614451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8" y="3145648"/>
            <a:ext cx="1286214" cy="937961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585" y="2109254"/>
            <a:ext cx="842589" cy="614451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55" y="2096122"/>
            <a:ext cx="350188" cy="213296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0" t="38293" r="51614" b="12680"/>
          <a:stretch/>
        </p:blipFill>
        <p:spPr>
          <a:xfrm>
            <a:off x="8431574" y="2826411"/>
            <a:ext cx="257176" cy="46810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837990" y="2514898"/>
            <a:ext cx="7232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4386">
                  <a:lumMod val="60000"/>
                  <a:lumOff val="40000"/>
                </a:srgbClr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鳳来工場</a:t>
            </a: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171217" y="1473913"/>
            <a:ext cx="221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活動ロードマップ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458655" y="2806231"/>
            <a:ext cx="2553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省エネ改善計画・改善実施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②保全計画・方策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検討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業務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連携して 安定安価 化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68213" y="4051923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広美１・２工場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890997" y="26689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73117" y="4155214"/>
            <a:ext cx="4539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</a:p>
        </p:txBody>
      </p:sp>
      <p:sp>
        <p:nvSpPr>
          <p:cNvPr id="62" name="角丸四角形 61"/>
          <p:cNvSpPr/>
          <p:nvPr/>
        </p:nvSpPr>
        <p:spPr>
          <a:xfrm>
            <a:off x="407555" y="2875127"/>
            <a:ext cx="350188" cy="163465"/>
          </a:xfrm>
          <a:prstGeom prst="roundRect">
            <a:avLst/>
          </a:prstGeom>
          <a:noFill/>
          <a:ln w="1905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3" name="角丸四角形 62"/>
          <p:cNvSpPr/>
          <p:nvPr/>
        </p:nvSpPr>
        <p:spPr>
          <a:xfrm>
            <a:off x="419288" y="4189275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4" name="角丸四角形 63"/>
          <p:cNvSpPr/>
          <p:nvPr/>
        </p:nvSpPr>
        <p:spPr>
          <a:xfrm>
            <a:off x="407555" y="2369940"/>
            <a:ext cx="350188" cy="163465"/>
          </a:xfrm>
          <a:prstGeom prst="roundRect">
            <a:avLst/>
          </a:prstGeom>
          <a:noFill/>
          <a:ln w="12700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03045" y="2672448"/>
            <a:ext cx="300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主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63774" y="5468047"/>
            <a:ext cx="77754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　　　　　　　　　　　　　　　　　　　　　　　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21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　　　　　　　　　　　　　　　　　　　</a:t>
            </a:r>
          </a:p>
        </p:txBody>
      </p:sp>
      <p:cxnSp>
        <p:nvCxnSpPr>
          <p:cNvPr id="67" name="直線コネクタ 66"/>
          <p:cNvCxnSpPr/>
          <p:nvPr/>
        </p:nvCxnSpPr>
        <p:spPr>
          <a:xfrm>
            <a:off x="222403" y="5459820"/>
            <a:ext cx="87512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2403" y="5794077"/>
            <a:ext cx="6976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フェーズ</a:t>
            </a:r>
          </a:p>
        </p:txBody>
      </p:sp>
      <p:cxnSp>
        <p:nvCxnSpPr>
          <p:cNvPr id="70" name="直線コネクタ 69"/>
          <p:cNvCxnSpPr/>
          <p:nvPr/>
        </p:nvCxnSpPr>
        <p:spPr>
          <a:xfrm>
            <a:off x="229757" y="5732305"/>
            <a:ext cx="8743932" cy="112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44231" y="5459820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年度</a:t>
            </a:r>
          </a:p>
        </p:txBody>
      </p:sp>
      <p:cxnSp>
        <p:nvCxnSpPr>
          <p:cNvPr id="72" name="直線コネクタ 71"/>
          <p:cNvCxnSpPr/>
          <p:nvPr/>
        </p:nvCxnSpPr>
        <p:spPr>
          <a:xfrm flipV="1">
            <a:off x="945430" y="1748533"/>
            <a:ext cx="0" cy="43402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69983" y="4823093"/>
            <a:ext cx="841897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ムダ撲滅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送気適正化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性能維持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91642" y="180115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計測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0" name="下矢印 79"/>
          <p:cNvSpPr/>
          <p:nvPr/>
        </p:nvSpPr>
        <p:spPr>
          <a:xfrm>
            <a:off x="482731" y="4474653"/>
            <a:ext cx="186517" cy="266145"/>
          </a:xfrm>
          <a:prstGeom prst="downArrow">
            <a:avLst/>
          </a:prstGeom>
          <a:solidFill>
            <a:schemeClr val="bg2"/>
          </a:solidFill>
          <a:ln>
            <a:solidFill>
              <a:srgbClr val="DC003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cxnSp>
        <p:nvCxnSpPr>
          <p:cNvPr id="81" name="直線コネクタ 80"/>
          <p:cNvCxnSpPr>
            <a:cxnSpLocks/>
          </p:cNvCxnSpPr>
          <p:nvPr/>
        </p:nvCxnSpPr>
        <p:spPr>
          <a:xfrm flipV="1">
            <a:off x="3330870" y="1748704"/>
            <a:ext cx="0" cy="434004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/>
          <p:cNvCxnSpPr>
            <a:cxnSpLocks/>
          </p:cNvCxnSpPr>
          <p:nvPr/>
        </p:nvCxnSpPr>
        <p:spPr>
          <a:xfrm flipV="1">
            <a:off x="6113432" y="1748533"/>
            <a:ext cx="0" cy="371358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403718" y="5764816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情報交換・相互理解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87" name="カギ線コネクタ 86"/>
          <p:cNvCxnSpPr>
            <a:endCxn id="14" idx="1"/>
          </p:cNvCxnSpPr>
          <p:nvPr/>
        </p:nvCxnSpPr>
        <p:spPr>
          <a:xfrm rot="5400000" flipH="1" flipV="1">
            <a:off x="2318256" y="2952252"/>
            <a:ext cx="2049697" cy="978154"/>
          </a:xfrm>
          <a:prstGeom prst="bentConnector2">
            <a:avLst/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テキスト ボックス 8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087276" y="4235998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</a:t>
            </a: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289923" y="2167959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ムダ取り① 横展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7492" y="2937089"/>
            <a:ext cx="1671582" cy="276999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924307" y="4134080"/>
            <a:ext cx="1671582" cy="838691"/>
          </a:xfrm>
          <a:prstGeom prst="rect">
            <a:avLst/>
          </a:prstGeom>
          <a:noFill/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・空圧機保全周期延長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・新規アイテム１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・新規アイテム２</a:t>
            </a:r>
            <a:r>
              <a:rPr kumimoji="1" lang="en-US" altLang="ja-JP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3533385" y="3909929"/>
            <a:ext cx="1720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新たなネタ創出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96" name="カギ線コネクタ 95"/>
          <p:cNvCxnSpPr>
            <a:stCxn id="85" idx="3"/>
            <a:endCxn id="94" idx="1"/>
          </p:cNvCxnSpPr>
          <p:nvPr/>
        </p:nvCxnSpPr>
        <p:spPr>
          <a:xfrm flipV="1">
            <a:off x="3030155" y="4553426"/>
            <a:ext cx="894152" cy="402552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439605" y="2082473"/>
            <a:ext cx="2459328" cy="271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広美１工場・２工場</a:t>
            </a:r>
            <a:r>
              <a: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4386">
                    <a:lumMod val="60000"/>
                    <a:lumOff val="40000"/>
                  </a:srgbClr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上郷工場・鳳来工場</a:t>
            </a:r>
          </a:p>
        </p:txBody>
      </p: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1285802" y="4455841"/>
            <a:ext cx="1744353" cy="1000274"/>
          </a:xfrm>
          <a:prstGeom prst="rect">
            <a:avLst/>
          </a:prstGeom>
          <a:solidFill>
            <a:schemeClr val="bg1"/>
          </a:solidFill>
          <a:ln>
            <a:solidFill>
              <a:srgbClr val="DC0032"/>
            </a:solidFill>
          </a:ln>
        </p:spPr>
        <p:txBody>
          <a:bodyPr wrap="square" lIns="3600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・夜間直間の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</a:t>
            </a:r>
            <a:r>
              <a:rPr lang="ja-JP" altLang="en-US" sz="105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削減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・空圧機性能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</a:t>
            </a:r>
            <a:endParaRPr kumimoji="1" lang="en-US" altLang="ja-JP" sz="105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lvl="0">
              <a:defRPr/>
            </a:pPr>
            <a:r>
              <a:rPr lang="ja-JP" altLang="en-US" sz="105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・エアー送気圧適正化</a:t>
            </a:r>
            <a:endParaRPr kumimoji="1" lang="en-US" altLang="ja-JP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期待効果：</a:t>
            </a:r>
            <a:r>
              <a:rPr kumimoji="1" lang="en-US" altLang="ja-JP" sz="12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XXXt-CO2</a:t>
            </a:r>
            <a:endParaRPr kumimoji="1" lang="en-US" altLang="ja-JP" sz="11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08" name="カギ線コネクタ 107"/>
          <p:cNvCxnSpPr/>
          <p:nvPr/>
        </p:nvCxnSpPr>
        <p:spPr>
          <a:xfrm rot="5400000" flipH="1" flipV="1">
            <a:off x="4973232" y="3546047"/>
            <a:ext cx="905814" cy="270255"/>
          </a:xfrm>
          <a:prstGeom prst="bentConnector3">
            <a:avLst>
              <a:gd name="adj1" fmla="val 50000"/>
            </a:avLst>
          </a:prstGeom>
          <a:ln w="3810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4493301" y="3346014"/>
            <a:ext cx="10999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ムダ取り② 横展</a:t>
            </a:r>
          </a:p>
        </p:txBody>
      </p:sp>
      <p:pic>
        <p:nvPicPr>
          <p:cNvPr id="116" name="図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37" y="2354877"/>
            <a:ext cx="596768" cy="435188"/>
          </a:xfrm>
          <a:prstGeom prst="rect">
            <a:avLst/>
          </a:prstGeom>
        </p:spPr>
      </p:pic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598515" y="4834049"/>
            <a:ext cx="2072683" cy="534035"/>
          </a:xfrm>
          <a:prstGeom prst="rect">
            <a:avLst/>
          </a:prstGeom>
          <a:solidFill>
            <a:srgbClr val="DC003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36000" tIns="144000" rIns="36000" bIns="144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施設ポータルサイト</a:t>
            </a:r>
            <a:r>
              <a:rPr kumimoji="1" lang="ja-JP" altLang="en-US" sz="1050" b="1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algn="ctr">
              <a:spcBef>
                <a:spcPts val="200"/>
              </a:spcBef>
              <a:defRPr/>
            </a:pPr>
            <a:r>
              <a:rPr lang="en-US" altLang="ja-JP" sz="1400" b="1" dirty="0" err="1" smtClean="0">
                <a:solidFill>
                  <a:srgbClr val="FFFFFF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FaaS</a:t>
            </a:r>
            <a:endParaRPr lang="en-US" altLang="ja-JP" sz="1400" b="1" dirty="0">
              <a:solidFill>
                <a:srgbClr val="FFFFFF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28" name="カギ線コネクタ 127"/>
          <p:cNvCxnSpPr/>
          <p:nvPr/>
        </p:nvCxnSpPr>
        <p:spPr>
          <a:xfrm flipH="1" flipV="1">
            <a:off x="7679734" y="3405946"/>
            <a:ext cx="0" cy="584795"/>
          </a:xfrm>
          <a:prstGeom prst="straightConnector1">
            <a:avLst/>
          </a:prstGeom>
          <a:ln w="38100">
            <a:solidFill>
              <a:srgbClr val="DC003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テキスト ボックス 128"/>
          <p:cNvSpPr txBox="1"/>
          <p:nvPr/>
        </p:nvSpPr>
        <p:spPr>
          <a:xfrm>
            <a:off x="7636267" y="3492881"/>
            <a:ext cx="12526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←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情報基盤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1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lang="ja-JP" altLang="en-US" sz="1100" b="1" kern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基に業務</a:t>
            </a:r>
            <a:r>
              <a:rPr kumimoji="1" lang="ja-JP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連携</a:t>
            </a:r>
            <a:endParaRPr kumimoji="1" lang="en-US" altLang="ja-JP" sz="11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6643381" y="4250093"/>
            <a:ext cx="11323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分析・現場調査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～改善工事</a:t>
            </a:r>
            <a:endParaRPr kumimoji="1" lang="en-US" altLang="ja-JP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646007" y="4245348"/>
            <a:ext cx="1132381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『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』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修理・更新工事</a:t>
            </a:r>
          </a:p>
        </p:txBody>
      </p:sp>
      <p:sp>
        <p:nvSpPr>
          <p:cNvPr id="8" name="角丸四角形 7"/>
          <p:cNvSpPr/>
          <p:nvPr/>
        </p:nvSpPr>
        <p:spPr>
          <a:xfrm>
            <a:off x="6598515" y="4232191"/>
            <a:ext cx="2056923" cy="573192"/>
          </a:xfrm>
          <a:prstGeom prst="roundRect">
            <a:avLst>
              <a:gd name="adj" fmla="val 7361"/>
            </a:avLst>
          </a:prstGeom>
          <a:noFill/>
          <a:ln w="9525">
            <a:solidFill>
              <a:srgbClr val="DC00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741653" y="3990741"/>
            <a:ext cx="1882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施設専門分野</a:t>
            </a:r>
            <a:r>
              <a:rPr lang="ja-JP" altLang="en-US" sz="1000" b="1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ソリューション</a:t>
            </a: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0" name="図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030" y="2354877"/>
            <a:ext cx="596768" cy="435188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524" y="2354877"/>
            <a:ext cx="596768" cy="435188"/>
          </a:xfrm>
          <a:prstGeom prst="rect">
            <a:avLst/>
          </a:prstGeom>
        </p:spPr>
      </p:pic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812375" y="1825384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64269" y="1808501"/>
            <a:ext cx="1111952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㈱神星工業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5948871" y="3743308"/>
            <a:ext cx="1583499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㈱ﾃﾞﾝｿｰﾌｧｼﾘﾃｨｰｽﾞ</a:t>
            </a: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07233B93-885A-457A-B313-16497B4CB7AB}"/>
              </a:ext>
            </a:extLst>
          </p:cNvPr>
          <p:cNvSpPr txBox="1"/>
          <p:nvPr/>
        </p:nvSpPr>
        <p:spPr>
          <a:xfrm>
            <a:off x="1963371" y="5137607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6332DD9-F311-4FF9-B834-D7689B2C81ED}"/>
              </a:ext>
            </a:extLst>
          </p:cNvPr>
          <p:cNvSpPr txBox="1"/>
          <p:nvPr/>
        </p:nvSpPr>
        <p:spPr>
          <a:xfrm>
            <a:off x="4626061" y="4698021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39E57DDD-699A-485C-BDB0-21FB65501D3A}"/>
              </a:ext>
            </a:extLst>
          </p:cNvPr>
          <p:cNvSpPr txBox="1"/>
          <p:nvPr/>
        </p:nvSpPr>
        <p:spPr>
          <a:xfrm>
            <a:off x="4616645" y="2941364"/>
            <a:ext cx="575147" cy="263470"/>
          </a:xfrm>
          <a:prstGeom prst="rect">
            <a:avLst/>
          </a:prstGeom>
          <a:solidFill>
            <a:srgbClr val="DC0032">
              <a:alpha val="50196"/>
            </a:srgb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現場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調査</a:t>
            </a:r>
            <a:endParaRPr kumimoji="1" lang="en-US" altLang="ja-JP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試算予定</a:t>
            </a:r>
            <a:endParaRPr kumimoji="1" lang="ja-JP" altLang="en-US" sz="9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BB667FFC-3747-420D-AC37-D018A7641E85}"/>
              </a:ext>
            </a:extLst>
          </p:cNvPr>
          <p:cNvSpPr txBox="1"/>
          <p:nvPr/>
        </p:nvSpPr>
        <p:spPr>
          <a:xfrm>
            <a:off x="5896720" y="5774514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連　携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41D2BE6-6224-47BD-8760-19886ECB00A5}"/>
              </a:ext>
            </a:extLst>
          </p:cNvPr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3" name="Picture 2" descr="Microsoft SharePoint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01" y="4870761"/>
            <a:ext cx="239832" cy="23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94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６、神星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工業㈱　省エネの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大工程 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空圧機整備含む</a:t>
            </a:r>
            <a:r>
              <a:rPr lang="en-US" altLang="ja-JP" sz="2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819136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進め方を共有し、改善のネタ出し～実行・計画の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立案を支援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現場改善を加速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885148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96958"/>
              </p:ext>
            </p:extLst>
          </p:nvPr>
        </p:nvGraphicFramePr>
        <p:xfrm>
          <a:off x="229757" y="1483439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499818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452118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2975824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654070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389809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289771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897551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338809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455088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21472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11234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867989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19673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447849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879669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869598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852337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677418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17559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化・共有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461578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893966"/>
            <a:ext cx="1461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広美１・２の現場調査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00" b="1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153952" y="2701009"/>
            <a:ext cx="1994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【11/22</a:t>
            </a:r>
            <a:r>
              <a:rPr lang="ja-JP" altLang="en-US" sz="1000" b="1" dirty="0" err="1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上郷・鳳来日程調整</a:t>
            </a:r>
            <a:r>
              <a:rPr lang="en-US" altLang="ja-JP" sz="1000" b="1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05795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435305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435305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14260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認識合せ・内容検討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02907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865221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file" highlightClick="1"/>
          </p:cNvPr>
          <p:cNvSpPr/>
          <p:nvPr/>
        </p:nvSpPr>
        <p:spPr>
          <a:xfrm>
            <a:off x="3638203" y="1978855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動作設定ボタン: 進む/次へ 50">
            <a:hlinkClick r:id="rId4" action="ppaction://hlinkfile" highlightClick="1"/>
          </p:cNvPr>
          <p:cNvSpPr/>
          <p:nvPr/>
        </p:nvSpPr>
        <p:spPr>
          <a:xfrm>
            <a:off x="3962377" y="1978855"/>
            <a:ext cx="241465" cy="144892"/>
          </a:xfrm>
          <a:prstGeom prst="actionButtonForwardNex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47871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100259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557187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313297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 anchor="ctr"/>
          <a:lstStyle/>
          <a:p>
            <a:pPr algn="l"/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７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活用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した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412402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案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低減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1013205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86756"/>
              </p:ext>
            </p:extLst>
          </p:nvPr>
        </p:nvGraphicFramePr>
        <p:xfrm>
          <a:off x="5767349" y="1904516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2077063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561948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565835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86828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948162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315610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959048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175219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433077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16410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7942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767582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671911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646546"/>
            <a:ext cx="1838510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72853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647043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407455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5398749" y="4471744"/>
            <a:ext cx="2066620" cy="10917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5" name="正方形/長方形 74"/>
          <p:cNvSpPr/>
          <p:nvPr/>
        </p:nvSpPr>
        <p:spPr>
          <a:xfrm>
            <a:off x="298096" y="962761"/>
            <a:ext cx="4304194" cy="477183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lang="en-US" altLang="ja-JP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 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⇒ 効率的な着眼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77422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513881" y="1595556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54311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3" y="1338778"/>
            <a:ext cx="490578" cy="858510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526317" y="4691842"/>
            <a:ext cx="1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・設備台帳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・月度</a:t>
            </a:r>
            <a:r>
              <a:rPr lang="ja-JP" altLang="en-US" sz="12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保全計画</a:t>
            </a:r>
            <a:endParaRPr lang="en-US" altLang="ja-JP" sz="1200" b="1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・長期整備予算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971715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86727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83415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460238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8" name="正方形/長方形 97"/>
          <p:cNvSpPr/>
          <p:nvPr/>
        </p:nvSpPr>
        <p:spPr>
          <a:xfrm>
            <a:off x="2816421" y="970418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レポート作成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9" name="正方形/長方形 98"/>
          <p:cNvSpPr/>
          <p:nvPr/>
        </p:nvSpPr>
        <p:spPr>
          <a:xfrm>
            <a:off x="422210" y="2383911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  <a:r>
              <a:rPr lang="en-US" altLang="ja-JP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Web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会議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エネルギー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(2)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非稼働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受電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⇒改善の着眼ポイント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をレポート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</a:t>
            </a:r>
            <a:r>
              <a:rPr lang="ja-JP" altLang="en-US" sz="1400" b="1" u="sng" kern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共有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基</a:t>
            </a:r>
            <a:r>
              <a:rPr lang="ja-JP" altLang="en-US" sz="1400" b="1" u="sng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に関係者で</a:t>
            </a:r>
            <a:r>
              <a:rPr kumimoji="1" lang="ja-JP" altLang="en-US" sz="1400" b="1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進め方を検討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90336" y="4602553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lang="ja-JP" altLang="en-US" sz="1400" b="1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r>
              <a:rPr lang="ja-JP" altLang="en-US" sz="14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調査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頻度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(1)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巡回 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効果試算・工事仕様まとめ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（２）改善案のまとめ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 </a:t>
            </a:r>
            <a:r>
              <a:rPr kumimoji="1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136701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3145444"/>
            <a:ext cx="1614497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330156"/>
            <a:ext cx="156154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705216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/3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1139251" y="1981570"/>
            <a:ext cx="973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データ</a:t>
            </a:r>
            <a:endParaRPr kumimoji="1" lang="en-US" altLang="ja-JP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メール送付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1135107" y="1355284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ﾃﾞｰﾀ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5" name="タイトル 1">
            <a:extLst>
              <a:ext uri="{FF2B5EF4-FFF2-40B4-BE49-F238E27FC236}">
                <a16:creationId xmlns:a16="http://schemas.microsoft.com/office/drawing/2014/main" id="{765C81A2-43CE-4972-B01D-09183190AF70}"/>
              </a:ext>
            </a:extLst>
          </p:cNvPr>
          <p:cNvSpPr txBox="1">
            <a:spLocks/>
          </p:cNvSpPr>
          <p:nvPr/>
        </p:nvSpPr>
        <p:spPr>
          <a:xfrm>
            <a:off x="347899" y="5803043"/>
            <a:ext cx="8512918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kumimoji="1" lang="en-US" altLang="ja-JP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【</a:t>
            </a:r>
            <a:r>
              <a:rPr kumimoji="1" lang="ja-JP" altLang="en-US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課題</a:t>
            </a:r>
            <a:r>
              <a:rPr kumimoji="1" lang="en-US" altLang="ja-JP" sz="16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】 </a:t>
            </a:r>
            <a:r>
              <a:rPr lang="ja-JP" altLang="en-US" sz="1600" kern="0" noProof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其々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の専門性・特徴を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相互に理解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しニーズ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</a:t>
            </a:r>
            <a:r>
              <a:rPr lang="ja-JP" altLang="en-US" sz="1600" kern="0" dirty="0" smtClean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応じて連携 ⇒ 情報活用で効率的に確立</a:t>
            </a:r>
            <a:endParaRPr lang="en-US" altLang="ja-JP" sz="1600" kern="0" dirty="0" smtClean="0">
              <a:solidFill>
                <a:sysClr val="windowText" lastClr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4067" y="1049562"/>
            <a:ext cx="4632875" cy="4799968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 rotWithShape="1">
          <a:blip r:embed="rId7"/>
          <a:srcRect l="7312" t="6139" r="4153" b="50862"/>
          <a:stretch/>
        </p:blipFill>
        <p:spPr>
          <a:xfrm>
            <a:off x="2199221" y="1217420"/>
            <a:ext cx="2350855" cy="117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3554</Words>
  <Application>Microsoft Office PowerPoint</Application>
  <PresentationFormat>ユーザー設定</PresentationFormat>
  <Paragraphs>818</Paragraphs>
  <Slides>26</Slides>
  <Notes>6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4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42" baseType="lpstr">
      <vt:lpstr>BIZ UDPゴシック</vt:lpstr>
      <vt:lpstr>HGP創英角ｺﾞｼｯｸUB</vt:lpstr>
      <vt:lpstr>Meiryo UI</vt:lpstr>
      <vt:lpstr>ＭＳ Ｐゴシック</vt:lpstr>
      <vt:lpstr>メイリオ</vt:lpstr>
      <vt:lpstr>Yu Gothic</vt:lpstr>
      <vt:lpstr>Arial</vt:lpstr>
      <vt:lpstr>Calibri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ワークシート</vt:lpstr>
      <vt:lpstr>2020年11月13日 　省エネ・保全 QCDを向上する情報基盤の構築</vt:lpstr>
      <vt:lpstr>①活動の御報告</vt:lpstr>
      <vt:lpstr>１、会社紹介</vt:lpstr>
      <vt:lpstr>２、施設 専門分野への貢献</vt:lpstr>
      <vt:lpstr>３、施設運用の共通課題</vt:lpstr>
      <vt:lpstr>４、専門ソリューションの事例</vt:lpstr>
      <vt:lpstr>５、神星工業㈱　省エネの進め方 (空圧機整備含む)</vt:lpstr>
      <vt:lpstr>６、神星工業㈱　省エネの大工程 (空圧機整備含む)</vt:lpstr>
      <vt:lpstr>７、EMSを活用した事例</vt:lpstr>
      <vt:lpstr>②情報基盤構築に向けた お願い事項</vt:lpstr>
      <vt:lpstr>1、神星工業㈱ 情報基盤(案)</vt:lpstr>
      <vt:lpstr>２、神星工業㈱ 情報基盤(案)</vt:lpstr>
      <vt:lpstr>４、施設ポータルサイトの活用</vt:lpstr>
      <vt:lpstr>５、省エネ改善計画の見える化</vt:lpstr>
      <vt:lpstr>６、省エネ改善計画支援の運用</vt:lpstr>
      <vt:lpstr>７、保全計画の見える化</vt:lpstr>
      <vt:lpstr>８、他DNG 保全計画 事例</vt:lpstr>
      <vt:lpstr>9、設備保全・省エネ改善の計画見える化の統合案</vt:lpstr>
      <vt:lpstr>10、情報基盤構築に向けた お願い事項 まとめ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3、ダイシン精機㈱ 情報基盤 事例</vt:lpstr>
      <vt:lpstr>1、神星工業㈱ 情報基盤(案)</vt:lpstr>
      <vt:lpstr>参考）大信精機㈱ 保全計画 事例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2020-11-05T04:07:03Z</dcterms:modified>
</cp:coreProperties>
</file>